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5">
  <p:sldMasterIdLst>
    <p:sldMasterId id="2147483660" r:id="rId1"/>
  </p:sldMasterIdLst>
  <p:sldIdLst>
    <p:sldId id="294" r:id="rId2"/>
    <p:sldId id="295" r:id="rId3"/>
    <p:sldId id="256" r:id="rId4"/>
    <p:sldId id="279" r:id="rId5"/>
    <p:sldId id="257" r:id="rId6"/>
    <p:sldId id="258" r:id="rId7"/>
    <p:sldId id="291" r:id="rId8"/>
    <p:sldId id="280" r:id="rId9"/>
    <p:sldId id="259" r:id="rId10"/>
    <p:sldId id="260" r:id="rId11"/>
    <p:sldId id="261" r:id="rId12"/>
    <p:sldId id="292" r:id="rId13"/>
    <p:sldId id="293" r:id="rId14"/>
    <p:sldId id="262" r:id="rId15"/>
    <p:sldId id="263" r:id="rId16"/>
    <p:sldId id="281" r:id="rId17"/>
    <p:sldId id="267" r:id="rId18"/>
    <p:sldId id="282" r:id="rId19"/>
    <p:sldId id="268" r:id="rId20"/>
    <p:sldId id="283" r:id="rId21"/>
    <p:sldId id="284" r:id="rId22"/>
    <p:sldId id="270" r:id="rId23"/>
    <p:sldId id="285" r:id="rId24"/>
    <p:sldId id="271" r:id="rId25"/>
    <p:sldId id="286" r:id="rId26"/>
    <p:sldId id="272" r:id="rId27"/>
    <p:sldId id="287" r:id="rId28"/>
    <p:sldId id="273" r:id="rId29"/>
    <p:sldId id="288" r:id="rId30"/>
    <p:sldId id="289" r:id="rId31"/>
    <p:sldId id="274" r:id="rId32"/>
    <p:sldId id="275" r:id="rId33"/>
    <p:sldId id="276" r:id="rId34"/>
    <p:sldId id="277" r:id="rId35"/>
    <p:sldId id="278" r:id="rId36"/>
    <p:sldId id="290"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19" name="عنصر نائب للتذييل 18"/>
          <p:cNvSpPr>
            <a:spLocks noGrp="1"/>
          </p:cNvSpPr>
          <p:nvPr>
            <p:ph type="ftr" sz="quarter" idx="11"/>
          </p:nvPr>
        </p:nvSpPr>
        <p:spPr/>
        <p:txBody>
          <a:bodyPr/>
          <a:lstStyle/>
          <a:p>
            <a:endParaRPr lang="ar-IQ" dirty="0"/>
          </a:p>
        </p:txBody>
      </p:sp>
      <p:sp>
        <p:nvSpPr>
          <p:cNvPr id="27" name="عنصر نائب لرقم الشريحة 26"/>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C50BD50B-A64E-4CA7-8D4D-6C655B095F46}" type="slidenum">
              <a:rPr lang="ar-IQ" smtClean="0"/>
              <a:pPr/>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82B229-7991-44AA-8B96-163FA26DB6CD}" type="datetimeFigureOut">
              <a:rPr lang="ar-IQ" smtClean="0"/>
              <a:pPr/>
              <a:t>02/04/1440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C50BD50B-A64E-4CA7-8D4D-6C655B095F46}" type="slidenum">
              <a:rPr lang="ar-IQ" smtClean="0"/>
              <a:pPr/>
              <a:t>‹#›</a:t>
            </a:fld>
            <a:endParaRPr lang="ar-IQ"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82B229-7991-44AA-8B96-163FA26DB6CD}" type="datetimeFigureOut">
              <a:rPr lang="ar-IQ" smtClean="0"/>
              <a:pPr/>
              <a:t>02/04/1440</a:t>
            </a:fld>
            <a:endParaRPr lang="ar-IQ"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0BD50B-A64E-4CA7-8D4D-6C655B095F46}" type="slidenum">
              <a:rPr lang="ar-IQ" smtClean="0"/>
              <a:pPr/>
              <a:t>‹#›</a:t>
            </a:fld>
            <a:endParaRPr lang="ar-IQ"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666481" y="1137365"/>
            <a:ext cx="7736984" cy="1680693"/>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rtl="1" eaLnBrk="1" hangingPunct="1">
              <a:defRPr/>
            </a:pPr>
            <a:r>
              <a:rPr lang="ar-IQ" sz="5400" b="1" dirty="0" smtClean="0">
                <a:solidFill>
                  <a:srgbClr val="FF0000"/>
                </a:solidFill>
                <a:effectLst>
                  <a:outerShdw blurRad="38100" dist="38100" dir="2700000" algn="tl">
                    <a:srgbClr val="000000"/>
                  </a:outerShdw>
                </a:effectLst>
              </a:rPr>
              <a:t>الاتصال في المجال </a:t>
            </a:r>
            <a:r>
              <a:rPr lang="ar-IQ" sz="5400" b="1" dirty="0">
                <a:solidFill>
                  <a:srgbClr val="FF0000"/>
                </a:solidFill>
                <a:effectLst>
                  <a:outerShdw blurRad="38100" dist="38100" dir="2700000" algn="tl">
                    <a:srgbClr val="000000"/>
                  </a:outerShdw>
                </a:effectLst>
              </a:rPr>
              <a:t>الرياضية </a:t>
            </a:r>
          </a:p>
        </p:txBody>
      </p:sp>
      <p:sp>
        <p:nvSpPr>
          <p:cNvPr id="5" name="عنوان فرعي 2"/>
          <p:cNvSpPr>
            <a:spLocks noGrp="1"/>
          </p:cNvSpPr>
          <p:nvPr>
            <p:ph type="subTitle" idx="1"/>
          </p:nvPr>
        </p:nvSpPr>
        <p:spPr>
          <a:xfrm>
            <a:off x="1601670" y="3104964"/>
            <a:ext cx="5748672" cy="1782198"/>
          </a:xfrm>
          <a:solidFill>
            <a:srgbClr val="FFFF00"/>
          </a:solidFill>
          <a:ln>
            <a:miter lim="800000"/>
            <a:headEnd/>
            <a:tailEnd/>
          </a:ln>
        </p:spPr>
        <p:style>
          <a:lnRef idx="0">
            <a:schemeClr val="accent6"/>
          </a:lnRef>
          <a:fillRef idx="3">
            <a:schemeClr val="accent6"/>
          </a:fillRef>
          <a:effectRef idx="3">
            <a:schemeClr val="accent6"/>
          </a:effectRef>
          <a:fontRef idx="minor">
            <a:schemeClr val="lt1"/>
          </a:fontRef>
        </p:style>
        <p:txBody>
          <a:bodyPr rtlCol="1">
            <a:normAutofit/>
          </a:bodyPr>
          <a:lstStyle/>
          <a:p>
            <a:pPr algn="ctr">
              <a:defRPr/>
            </a:pPr>
            <a:r>
              <a:rPr lang="ar-IQ" sz="3600" b="1" dirty="0">
                <a:solidFill>
                  <a:srgbClr val="002060"/>
                </a:solidFill>
                <a:ea typeface="Majalla UI"/>
                <a:cs typeface="Majalla UI"/>
              </a:rPr>
              <a:t>الأستاذ </a:t>
            </a:r>
            <a:r>
              <a:rPr lang="ar-IQ" sz="3600" b="1" dirty="0">
                <a:solidFill>
                  <a:srgbClr val="002060"/>
                </a:solidFill>
                <a:ea typeface="Majalla UI"/>
                <a:cs typeface="Majalla UI"/>
              </a:rPr>
              <a:t>الدكتور </a:t>
            </a:r>
            <a:endParaRPr lang="ar-IQ" sz="3600" b="1" dirty="0">
              <a:solidFill>
                <a:srgbClr val="002060"/>
              </a:solidFill>
              <a:ea typeface="Majalla UI"/>
              <a:cs typeface="Majalla UI"/>
            </a:endParaRPr>
          </a:p>
          <a:p>
            <a:pPr algn="ctr">
              <a:defRPr/>
            </a:pPr>
            <a:r>
              <a:rPr lang="ar-IQ" sz="3600" b="1" dirty="0">
                <a:solidFill>
                  <a:srgbClr val="002060"/>
                </a:solidFill>
                <a:ea typeface="Majalla UI"/>
                <a:cs typeface="Majalla UI"/>
              </a:rPr>
              <a:t>عبد الحليم جبر نزال </a:t>
            </a:r>
          </a:p>
          <a:p>
            <a:pPr algn="ctr">
              <a:defRPr/>
            </a:pPr>
            <a:r>
              <a:rPr lang="ar-IQ" sz="1950" b="1" dirty="0">
                <a:solidFill>
                  <a:srgbClr val="002060"/>
                </a:solidFill>
                <a:ea typeface="Majalla UI"/>
                <a:cs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2114556" y="4994973"/>
            <a:ext cx="4995863" cy="48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rtl="1"/>
            <a:r>
              <a:rPr lang="ar-SA" sz="1350" b="1" dirty="0">
                <a:solidFill>
                  <a:srgbClr val="FF0000"/>
                </a:solidFill>
                <a:cs typeface="Times New Roman" panose="02020603050405020304" pitchFamily="18" charset="0"/>
              </a:rPr>
              <a:t>البريد الالكتروني: </a:t>
            </a:r>
            <a:r>
              <a:rPr lang="en-US" sz="1350" b="1" dirty="0">
                <a:solidFill>
                  <a:srgbClr val="FF0000"/>
                </a:solidFill>
                <a:cs typeface="Times New Roman" panose="02020603050405020304" pitchFamily="18" charset="0"/>
              </a:rPr>
              <a:t>dr.haleemnazzal@ymail.com</a:t>
            </a:r>
          </a:p>
          <a:p>
            <a:pPr rtl="1"/>
            <a:r>
              <a:rPr lang="ar-IQ" sz="1350" b="1" dirty="0">
                <a:solidFill>
                  <a:srgbClr val="FF0000"/>
                </a:solidFill>
                <a:cs typeface="Times New Roman" panose="02020603050405020304" pitchFamily="18" charset="0"/>
              </a:rPr>
              <a:t>موبايل</a:t>
            </a:r>
            <a:r>
              <a:rPr lang="en-US" sz="1350" b="1" dirty="0">
                <a:solidFill>
                  <a:srgbClr val="FF0000"/>
                </a:solidFill>
                <a:cs typeface="Times New Roman" panose="02020603050405020304" pitchFamily="18" charset="0"/>
              </a:rPr>
              <a:t>    07801040602--  07710807111 :  </a:t>
            </a:r>
            <a:endParaRPr lang="en-US" sz="3000" dirty="0">
              <a:solidFill>
                <a:srgbClr val="FF0000"/>
              </a:solidFill>
            </a:endParaRPr>
          </a:p>
        </p:txBody>
      </p:sp>
    </p:spTree>
    <p:extLst>
      <p:ext uri="{BB962C8B-B14F-4D97-AF65-F5344CB8AC3E}">
        <p14:creationId xmlns:p14="http://schemas.microsoft.com/office/powerpoint/2010/main" val="1821173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1" name="Rectangle 61"/>
          <p:cNvSpPr>
            <a:spLocks noChangeArrowheads="1"/>
          </p:cNvSpPr>
          <p:nvPr/>
        </p:nvSpPr>
        <p:spPr bwMode="auto">
          <a:xfrm>
            <a:off x="144016" y="728112"/>
            <a:ext cx="8748464" cy="5509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Lst>
            </a:pPr>
            <a:r>
              <a:rPr kumimoji="0" lang="ar-SA"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وعملية الاتصال في أبسط صورها هي نقل فكرة أو معلومات ومعان (رسالة) من شخص (مرسِل) إلى شخص (مستقبِل) عن طريق معين (قناة اتصال) تختلف باختلاف المواقف .  وتنتقل الرسالة عبر قناة الاتصال على شكل رموز مفهومة ومتفق عليها بين المرسِل والمستقبِل أو رموز شائعة في المجتمع أو الحضارة التي تتضمنها .</a:t>
            </a:r>
            <a:endParaRPr kumimoji="0" lang="ar-SA" sz="4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04056" y="520807"/>
            <a:ext cx="8172400" cy="464742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Lst>
            </a:pPr>
            <a:r>
              <a:rPr kumimoji="0" lang="ar-SA"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تعريف الاتصال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الاتصال في مجال الإدارة </a:t>
            </a:r>
            <a:r>
              <a:rPr kumimoji="0" lang="ar-SA" sz="36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يمكن تعريفه بأنه العملية التي من خلالها يتم إرسال واستقبال المعلومات بأنواعها المختلفة و تداولها داخل  المنظمة و بين المنظمة و بيئتها الخارجية. </a:t>
            </a: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ويشير السيد الهواري الى ان الاتصال هو عملية يتم من خلالها ايصال المعلومات من أي عضو في الهيكل التنظيمي الى عضو اخر بغرض احداث تغيير</a:t>
            </a:r>
            <a:endParaRPr kumimoji="0" lang="ar-SA" sz="40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011500"/>
            <a:ext cx="8568952" cy="507831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indent="90488" algn="justLow" eaLnBrk="0" fontAlgn="base" hangingPunct="0">
              <a:spcBef>
                <a:spcPct val="0"/>
              </a:spcBef>
              <a:spcAft>
                <a:spcPct val="0"/>
              </a:spcAft>
              <a:tabLst>
                <a:tab pos="-90488" algn="l"/>
              </a:tabLst>
            </a:pPr>
            <a:r>
              <a:rPr lang="ar-SA" sz="3600" b="1" dirty="0">
                <a:solidFill>
                  <a:prstClr val="black"/>
                </a:solidFill>
                <a:latin typeface="Simplified Arabic" pitchFamily="18" charset="-78"/>
                <a:ea typeface="Times New Roman" pitchFamily="18" charset="0"/>
                <a:cs typeface="Simplified Arabic" pitchFamily="18" charset="-78"/>
              </a:rPr>
              <a:t>ويعرفه صالح خليل بانه "عملية يقوم بها شخص بنقل رسالة تحمل المعلومات او </a:t>
            </a:r>
            <a:r>
              <a:rPr lang="ar-SA" sz="3600" b="1" dirty="0" smtClean="0">
                <a:solidFill>
                  <a:prstClr val="black"/>
                </a:solidFill>
                <a:latin typeface="Simplified Arabic" pitchFamily="18" charset="-78"/>
                <a:ea typeface="Times New Roman" pitchFamily="18" charset="0"/>
                <a:cs typeface="Simplified Arabic" pitchFamily="18" charset="-78"/>
              </a:rPr>
              <a:t>الآراء </a:t>
            </a:r>
            <a:r>
              <a:rPr lang="ar-SA" sz="3600" b="1" dirty="0">
                <a:solidFill>
                  <a:prstClr val="black"/>
                </a:solidFill>
                <a:latin typeface="Simplified Arabic" pitchFamily="18" charset="-78"/>
                <a:ea typeface="Times New Roman" pitchFamily="18" charset="0"/>
                <a:cs typeface="Simplified Arabic" pitchFamily="18" charset="-78"/>
              </a:rPr>
              <a:t>او الاتجاهات او المشاعر الى الاخرين وذلك يكون بهدف ما وفي موقف ما وعن طريق الرموز بغض النظر عما يعترضها من تشويش, بينما يرى محمد منير مرسي </a:t>
            </a:r>
            <a:r>
              <a:rPr lang="ar-SA" sz="3600" b="1" dirty="0">
                <a:solidFill>
                  <a:srgbClr val="FF0000"/>
                </a:solidFill>
                <a:latin typeface="Simplified Arabic" pitchFamily="18" charset="-78"/>
                <a:ea typeface="Times New Roman" pitchFamily="18" charset="0"/>
                <a:cs typeface="Simplified Arabic" pitchFamily="18" charset="-78"/>
              </a:rPr>
              <a:t>ان الاتصال يعد تلك العملية التي يتم من خلالها التوجيهات والمعلومات والافكار وما شابهها من شخص الى اخر او من مجموعة الى اخرى والتي يتم عن طريقها احداث التفاعل بين الافراد </a:t>
            </a:r>
            <a:r>
              <a:rPr lang="ar-SA" sz="3600" b="1" dirty="0" smtClean="0">
                <a:solidFill>
                  <a:srgbClr val="FF0000"/>
                </a:solidFill>
                <a:latin typeface="Simplified Arabic" pitchFamily="18" charset="-78"/>
                <a:ea typeface="Times New Roman" pitchFamily="18" charset="0"/>
                <a:cs typeface="Simplified Arabic" pitchFamily="18" charset="-78"/>
              </a:rPr>
              <a:t>.</a:t>
            </a:r>
            <a:endParaRPr lang="ar-SA" sz="4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061685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8986" y="1124744"/>
            <a:ext cx="8496944" cy="526297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indent="90488" algn="justLow" eaLnBrk="0" fontAlgn="base" hangingPunct="0">
              <a:spcBef>
                <a:spcPct val="0"/>
              </a:spcBef>
              <a:spcAft>
                <a:spcPct val="0"/>
              </a:spcAft>
              <a:tabLst>
                <a:tab pos="-90488" algn="l"/>
              </a:tabLst>
            </a:pPr>
            <a:endParaRPr lang="en-US" sz="1600" b="1" dirty="0">
              <a:solidFill>
                <a:srgbClr val="FF0000"/>
              </a:solidFill>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lang="ar-SA" sz="4000" b="1" dirty="0">
                <a:solidFill>
                  <a:prstClr val="black"/>
                </a:solidFill>
                <a:latin typeface="Simplified Arabic" pitchFamily="18" charset="-78"/>
                <a:ea typeface="Times New Roman" pitchFamily="18" charset="0"/>
                <a:cs typeface="Simplified Arabic" pitchFamily="18" charset="-78"/>
              </a:rPr>
              <a:t>كما يعرفها كارون </a:t>
            </a:r>
            <a:r>
              <a:rPr lang="ar-SA" sz="4000" b="1" dirty="0" smtClean="0">
                <a:solidFill>
                  <a:prstClr val="black"/>
                </a:solidFill>
                <a:latin typeface="Simplified Arabic" pitchFamily="18" charset="-78"/>
                <a:ea typeface="Times New Roman" pitchFamily="18" charset="0"/>
                <a:cs typeface="Simplified Arabic" pitchFamily="18" charset="-78"/>
              </a:rPr>
              <a:t>هوفلان </a:t>
            </a:r>
            <a:r>
              <a:rPr lang="ar-SA" sz="4000" b="1" dirty="0">
                <a:solidFill>
                  <a:prstClr val="black"/>
                </a:solidFill>
                <a:latin typeface="Simplified Arabic" pitchFamily="18" charset="-78"/>
                <a:ea typeface="Times New Roman" pitchFamily="18" charset="0"/>
                <a:cs typeface="Simplified Arabic" pitchFamily="18" charset="-78"/>
              </a:rPr>
              <a:t>" بأنها العملية التي يقوم بمقتضاها الفرد  (القائم بالاتصال) بإرسال مثير عادة ما يكون لفظياً لكي يعدل من سلوك الآخرين "</a:t>
            </a:r>
            <a:endParaRPr lang="en-US" sz="1600" b="1"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lang="ar-SA" sz="4000" b="1" dirty="0">
                <a:solidFill>
                  <a:prstClr val="black"/>
                </a:solidFill>
                <a:latin typeface="Simplified Arabic" pitchFamily="18" charset="-78"/>
                <a:ea typeface="Times New Roman" pitchFamily="18" charset="0"/>
                <a:cs typeface="Simplified Arabic" pitchFamily="18" charset="-78"/>
              </a:rPr>
              <a:t>كما ويشير أليوت جاك</a:t>
            </a:r>
            <a:r>
              <a:rPr lang="en-US" sz="4000" b="1" dirty="0">
                <a:solidFill>
                  <a:prstClr val="black"/>
                </a:solidFill>
                <a:latin typeface="Simplified Arabic" pitchFamily="18" charset="-78"/>
                <a:ea typeface="Times New Roman" pitchFamily="18" charset="0"/>
                <a:cs typeface="Simplified Arabic" pitchFamily="18" charset="-78"/>
              </a:rPr>
              <a:t> Elliott Jacques </a:t>
            </a:r>
            <a:r>
              <a:rPr lang="ar-SA" sz="4000" b="1" dirty="0">
                <a:solidFill>
                  <a:prstClr val="black"/>
                </a:solidFill>
                <a:latin typeface="Simplified Arabic" pitchFamily="18" charset="-78"/>
                <a:ea typeface="Times New Roman" pitchFamily="18" charset="0"/>
                <a:cs typeface="Simplified Arabic" pitchFamily="18" charset="-78"/>
              </a:rPr>
              <a:t> إلى الاتصال بأنه </a:t>
            </a:r>
            <a:r>
              <a:rPr lang="ar-SA" sz="4000" b="1" dirty="0">
                <a:solidFill>
                  <a:srgbClr val="FF0000"/>
                </a:solidFill>
                <a:latin typeface="Simplified Arabic" pitchFamily="18" charset="-78"/>
                <a:ea typeface="Times New Roman" pitchFamily="18" charset="0"/>
                <a:cs typeface="Simplified Arabic" pitchFamily="18" charset="-78"/>
              </a:rPr>
              <a:t>مجموع المشاعر والأحاسيس والاتجاهات والرغبات المنقولة بطريقة مباشرة أو غير مباشرة. </a:t>
            </a:r>
            <a:endParaRPr lang="ar-SA" sz="4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035648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8032" y="869810"/>
            <a:ext cx="8388424" cy="513986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90488" algn="r" defTabSz="914400" rtl="1" eaLnBrk="1" fontAlgn="base" latinLnBrk="0" hangingPunct="1">
              <a:lnSpc>
                <a:spcPct val="100000"/>
              </a:lnSpc>
              <a:spcBef>
                <a:spcPct val="0"/>
              </a:spcBef>
              <a:spcAft>
                <a:spcPct val="0"/>
              </a:spcAft>
              <a:buClrTx/>
              <a:buSzTx/>
              <a:buFontTx/>
              <a:buNone/>
              <a:tabLst>
                <a:tab pos="-90488" algn="l"/>
                <a:tab pos="457200" algn="l"/>
              </a:tabLst>
            </a:pPr>
            <a:r>
              <a:rPr kumimoji="0" lang="ar-SA"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هناك عدة نقاط مهمة او اعتبارات  تمكن من الاتصال فعال :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r" defTabSz="914400" rtl="1" eaLnBrk="0" fontAlgn="base" latinLnBrk="0" hangingPunct="0">
              <a:lnSpc>
                <a:spcPct val="100000"/>
              </a:lnSpc>
              <a:spcBef>
                <a:spcPct val="0"/>
              </a:spcBef>
              <a:spcAft>
                <a:spcPct val="0"/>
              </a:spcAft>
              <a:buClrTx/>
              <a:buSzTx/>
              <a:buFontTx/>
              <a:buChar char="•"/>
              <a:tabLst>
                <a:tab pos="-90488" algn="l"/>
                <a:tab pos="457200" algn="l"/>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اللباقة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r" defTabSz="914400" rtl="1" eaLnBrk="0" fontAlgn="base" latinLnBrk="0" hangingPunct="0">
              <a:lnSpc>
                <a:spcPct val="100000"/>
              </a:lnSpc>
              <a:spcBef>
                <a:spcPct val="0"/>
              </a:spcBef>
              <a:spcAft>
                <a:spcPct val="0"/>
              </a:spcAft>
              <a:buClrTx/>
              <a:buSzTx/>
              <a:buFontTx/>
              <a:buChar char="•"/>
              <a:tabLst>
                <a:tab pos="-90488" algn="l"/>
                <a:tab pos="457200" algn="l"/>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الإنصات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r" defTabSz="914400" rtl="1" eaLnBrk="0" fontAlgn="base" latinLnBrk="0" hangingPunct="0">
              <a:lnSpc>
                <a:spcPct val="100000"/>
              </a:lnSpc>
              <a:spcBef>
                <a:spcPct val="0"/>
              </a:spcBef>
              <a:spcAft>
                <a:spcPct val="0"/>
              </a:spcAft>
              <a:buClrTx/>
              <a:buSzTx/>
              <a:buFontTx/>
              <a:buChar char="•"/>
              <a:tabLst>
                <a:tab pos="-90488" algn="l"/>
                <a:tab pos="457200" algn="l"/>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الاختيار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r" defTabSz="914400" rtl="1" eaLnBrk="0" fontAlgn="base" latinLnBrk="0" hangingPunct="0">
              <a:lnSpc>
                <a:spcPct val="100000"/>
              </a:lnSpc>
              <a:spcBef>
                <a:spcPct val="0"/>
              </a:spcBef>
              <a:spcAft>
                <a:spcPct val="0"/>
              </a:spcAft>
              <a:buClrTx/>
              <a:buSzTx/>
              <a:buFontTx/>
              <a:buChar char="•"/>
              <a:tabLst>
                <a:tab pos="-90488" algn="l"/>
                <a:tab pos="457200" algn="l"/>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التوقيت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r" defTabSz="914400" rtl="1" eaLnBrk="0" fontAlgn="base" latinLnBrk="0" hangingPunct="0">
              <a:lnSpc>
                <a:spcPct val="100000"/>
              </a:lnSpc>
              <a:spcBef>
                <a:spcPct val="0"/>
              </a:spcBef>
              <a:spcAft>
                <a:spcPct val="0"/>
              </a:spcAft>
              <a:buClrTx/>
              <a:buSzTx/>
              <a:buFontTx/>
              <a:buChar char="•"/>
              <a:tabLst>
                <a:tab pos="-90488" algn="l"/>
                <a:tab pos="457200" algn="l"/>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السلوك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r" defTabSz="914400" rtl="1" eaLnBrk="0" fontAlgn="base" latinLnBrk="0" hangingPunct="0">
              <a:lnSpc>
                <a:spcPct val="100000"/>
              </a:lnSpc>
              <a:spcBef>
                <a:spcPct val="0"/>
              </a:spcBef>
              <a:spcAft>
                <a:spcPct val="0"/>
              </a:spcAft>
              <a:buClrTx/>
              <a:buSzTx/>
              <a:buFontTx/>
              <a:buChar char="•"/>
              <a:tabLst>
                <a:tab pos="-90488" algn="l"/>
                <a:tab pos="457200" algn="l"/>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التفاعل </a:t>
            </a:r>
            <a:endParaRPr kumimoji="0" lang="ar-SA" sz="4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16024" y="575385"/>
            <a:ext cx="8748464" cy="618630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defTabSz="914400" rtl="1" eaLnBrk="1" fontAlgn="base" latinLnBrk="0" hangingPunct="1">
              <a:lnSpc>
                <a:spcPct val="100000"/>
              </a:lnSpc>
              <a:spcBef>
                <a:spcPct val="0"/>
              </a:spcBef>
              <a:spcAft>
                <a:spcPct val="0"/>
              </a:spcAft>
              <a:buClrTx/>
              <a:buSzTx/>
              <a:buFontTx/>
              <a:buNone/>
              <a:tabLst>
                <a:tab pos="-90488" algn="l"/>
              </a:tabLst>
            </a:pPr>
            <a:r>
              <a:rPr kumimoji="0" lang="ar-SA" sz="36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اللباقة :</a:t>
            </a: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الشخص اللبق بطبعه لا يقاطع حديث أحد تجد في وجهه القبول ولا يغضب ولا يظهر على تعبيراته عدم الصبر ويتمتع بكل إمكانيات الذوق.</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90488" algn="l"/>
              </a:tabLst>
            </a:pPr>
            <a:r>
              <a:rPr kumimoji="0" lang="ar-SA" sz="36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الإنصات :</a:t>
            </a: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إن عدم الإنصات الجيد هو مقبرة التعامل أعطي انتباهك للشخص كي تكسبه , إنظر إلى وجهه تابع حركاته أكد له دائما أنك تستمع إليه .. </a:t>
            </a:r>
            <a:b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kumimoji="0" lang="ar-SA" sz="36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الاختيار : </a:t>
            </a: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تخير كل ما يلائم الموقف , تخير كلامك , تعبيراتك , مداخلاتك , حتى تدرك التأثير لما قمت باختياره </a:t>
            </a:r>
            <a:b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2008" y="764704"/>
            <a:ext cx="8964488" cy="58785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indent="90488" eaLnBrk="0" fontAlgn="base" hangingPunct="0">
              <a:spcBef>
                <a:spcPct val="0"/>
              </a:spcBef>
              <a:spcAft>
                <a:spcPct val="0"/>
              </a:spcAft>
              <a:tabLst>
                <a:tab pos="-90488" algn="l"/>
              </a:tabLst>
            </a:pPr>
            <a:r>
              <a:rPr lang="ar-SA" sz="3200" b="1" dirty="0">
                <a:solidFill>
                  <a:srgbClr val="FF0000"/>
                </a:solidFill>
                <a:latin typeface="Simplified Arabic" pitchFamily="18" charset="-78"/>
                <a:ea typeface="Times New Roman" pitchFamily="18" charset="0"/>
                <a:cs typeface="Simplified Arabic" pitchFamily="18" charset="-78"/>
              </a:rPr>
              <a:t>التوقيت : </a:t>
            </a:r>
            <a:r>
              <a:rPr lang="ar-SA" sz="2800" b="1" dirty="0">
                <a:solidFill>
                  <a:prstClr val="black"/>
                </a:solidFill>
                <a:latin typeface="Simplified Arabic" pitchFamily="18" charset="-78"/>
                <a:ea typeface="Times New Roman" pitchFamily="18" charset="0"/>
                <a:cs typeface="Simplified Arabic" pitchFamily="18" charset="-78"/>
              </a:rPr>
              <a:t/>
            </a:r>
            <a:br>
              <a:rPr lang="ar-SA" sz="2800" b="1" dirty="0">
                <a:solidFill>
                  <a:prstClr val="black"/>
                </a:solidFill>
                <a:latin typeface="Simplified Arabic" pitchFamily="18" charset="-78"/>
                <a:ea typeface="Times New Roman" pitchFamily="18" charset="0"/>
                <a:cs typeface="Simplified Arabic" pitchFamily="18" charset="-78"/>
              </a:rPr>
            </a:br>
            <a:r>
              <a:rPr lang="ar-SA" sz="2800" b="1" dirty="0">
                <a:solidFill>
                  <a:prstClr val="black"/>
                </a:solidFill>
                <a:latin typeface="Simplified Arabic" pitchFamily="18" charset="-78"/>
                <a:ea typeface="Times New Roman" pitchFamily="18" charset="0"/>
                <a:cs typeface="Simplified Arabic" pitchFamily="18" charset="-78"/>
              </a:rPr>
              <a:t>حدد تماما متى ستتحدث فقد يكون من الأفضل لك أن تترك الأخرين يتحدثون أولا , </a:t>
            </a:r>
            <a:r>
              <a:rPr lang="ar-SA" sz="2800" b="1" dirty="0" smtClean="0">
                <a:solidFill>
                  <a:prstClr val="black"/>
                </a:solidFill>
                <a:latin typeface="Simplified Arabic" pitchFamily="18" charset="-78"/>
                <a:ea typeface="Times New Roman" pitchFamily="18" charset="0"/>
                <a:cs typeface="Simplified Arabic" pitchFamily="18" charset="-78"/>
              </a:rPr>
              <a:t>ابحث </a:t>
            </a:r>
            <a:r>
              <a:rPr lang="ar-SA" sz="2800" b="1" dirty="0">
                <a:solidFill>
                  <a:prstClr val="black"/>
                </a:solidFill>
                <a:latin typeface="Simplified Arabic" pitchFamily="18" charset="-78"/>
                <a:ea typeface="Times New Roman" pitchFamily="18" charset="0"/>
                <a:cs typeface="Simplified Arabic" pitchFamily="18" charset="-78"/>
              </a:rPr>
              <a:t>عن وقفة لحديث الأخرين مثل وقفة أو </a:t>
            </a:r>
            <a:r>
              <a:rPr lang="ar-SA" sz="2800" b="1" dirty="0" smtClean="0">
                <a:solidFill>
                  <a:prstClr val="black"/>
                </a:solidFill>
                <a:latin typeface="Simplified Arabic" pitchFamily="18" charset="-78"/>
                <a:ea typeface="Times New Roman" pitchFamily="18" charset="0"/>
                <a:cs typeface="Simplified Arabic" pitchFamily="18" charset="-78"/>
              </a:rPr>
              <a:t>ابتسامة </a:t>
            </a:r>
            <a:r>
              <a:rPr lang="ar-SA" sz="2800" b="1" dirty="0">
                <a:solidFill>
                  <a:prstClr val="black"/>
                </a:solidFill>
                <a:latin typeface="Simplified Arabic" pitchFamily="18" charset="-78"/>
                <a:ea typeface="Times New Roman" pitchFamily="18" charset="0"/>
                <a:cs typeface="Simplified Arabic" pitchFamily="18" charset="-78"/>
              </a:rPr>
              <a:t>.. حتى تبدأ حديثك أنت وكن متابعا جيدا لنظراته وحركاته لتحدد متى تتوقف وحدد متى ينتهي حديثك معه ..</a:t>
            </a:r>
            <a:br>
              <a:rPr lang="ar-SA" sz="2800" b="1" dirty="0">
                <a:solidFill>
                  <a:prstClr val="black"/>
                </a:solidFill>
                <a:latin typeface="Simplified Arabic" pitchFamily="18" charset="-78"/>
                <a:ea typeface="Times New Roman" pitchFamily="18" charset="0"/>
                <a:cs typeface="Simplified Arabic" pitchFamily="18" charset="-78"/>
              </a:rPr>
            </a:br>
            <a:r>
              <a:rPr lang="ar-SA" sz="3200" b="1" dirty="0">
                <a:solidFill>
                  <a:srgbClr val="FF0000"/>
                </a:solidFill>
                <a:latin typeface="Simplified Arabic" pitchFamily="18" charset="-78"/>
                <a:ea typeface="Times New Roman" pitchFamily="18" charset="0"/>
                <a:cs typeface="Simplified Arabic" pitchFamily="18" charset="-78"/>
              </a:rPr>
              <a:t>السلوك : </a:t>
            </a:r>
            <a:r>
              <a:rPr lang="ar-SA" sz="2800" b="1" dirty="0">
                <a:solidFill>
                  <a:prstClr val="black"/>
                </a:solidFill>
                <a:latin typeface="Simplified Arabic" pitchFamily="18" charset="-78"/>
                <a:ea typeface="Times New Roman" pitchFamily="18" charset="0"/>
                <a:cs typeface="Simplified Arabic" pitchFamily="18" charset="-78"/>
              </a:rPr>
              <a:t/>
            </a:r>
            <a:br>
              <a:rPr lang="ar-SA" sz="2800" b="1" dirty="0">
                <a:solidFill>
                  <a:prstClr val="black"/>
                </a:solidFill>
                <a:latin typeface="Simplified Arabic" pitchFamily="18" charset="-78"/>
                <a:ea typeface="Times New Roman" pitchFamily="18" charset="0"/>
                <a:cs typeface="Simplified Arabic" pitchFamily="18" charset="-78"/>
              </a:rPr>
            </a:br>
            <a:r>
              <a:rPr lang="ar-SA" sz="2800" b="1" dirty="0">
                <a:solidFill>
                  <a:prstClr val="black"/>
                </a:solidFill>
                <a:latin typeface="Simplified Arabic" pitchFamily="18" charset="-78"/>
                <a:ea typeface="Times New Roman" pitchFamily="18" charset="0"/>
                <a:cs typeface="Simplified Arabic" pitchFamily="18" charset="-78"/>
              </a:rPr>
              <a:t>تجنب السلوك المقلق الغير سار بالنسبة للأشخاص الذين تناقشهم ولا تنشغل بأي شيء عندما يتحدثون إليك .</a:t>
            </a:r>
            <a:br>
              <a:rPr lang="ar-SA" sz="2800" b="1" dirty="0">
                <a:solidFill>
                  <a:prstClr val="black"/>
                </a:solidFill>
                <a:latin typeface="Simplified Arabic" pitchFamily="18" charset="-78"/>
                <a:ea typeface="Times New Roman" pitchFamily="18" charset="0"/>
                <a:cs typeface="Simplified Arabic" pitchFamily="18" charset="-78"/>
              </a:rPr>
            </a:br>
            <a:r>
              <a:rPr lang="ar-SA" sz="3200" b="1" dirty="0">
                <a:solidFill>
                  <a:srgbClr val="FF0000"/>
                </a:solidFill>
                <a:latin typeface="Simplified Arabic" pitchFamily="18" charset="-78"/>
                <a:ea typeface="Times New Roman" pitchFamily="18" charset="0"/>
                <a:cs typeface="Simplified Arabic" pitchFamily="18" charset="-78"/>
              </a:rPr>
              <a:t>التفاعل : </a:t>
            </a:r>
            <a:r>
              <a:rPr lang="ar-SA" sz="2800" b="1" dirty="0">
                <a:solidFill>
                  <a:prstClr val="black"/>
                </a:solidFill>
                <a:latin typeface="Simplified Arabic" pitchFamily="18" charset="-78"/>
                <a:ea typeface="Times New Roman" pitchFamily="18" charset="0"/>
                <a:cs typeface="Simplified Arabic" pitchFamily="18" charset="-78"/>
              </a:rPr>
              <a:t/>
            </a:r>
            <a:br>
              <a:rPr lang="ar-SA" sz="2800" b="1" dirty="0">
                <a:solidFill>
                  <a:prstClr val="black"/>
                </a:solidFill>
                <a:latin typeface="Simplified Arabic" pitchFamily="18" charset="-78"/>
                <a:ea typeface="Times New Roman" pitchFamily="18" charset="0"/>
                <a:cs typeface="Simplified Arabic" pitchFamily="18" charset="-78"/>
              </a:rPr>
            </a:br>
            <a:r>
              <a:rPr lang="ar-SA" sz="2800" b="1" dirty="0">
                <a:solidFill>
                  <a:prstClr val="black"/>
                </a:solidFill>
                <a:latin typeface="Simplified Arabic" pitchFamily="18" charset="-78"/>
                <a:ea typeface="Times New Roman" pitchFamily="18" charset="0"/>
                <a:cs typeface="Simplified Arabic" pitchFamily="18" charset="-78"/>
              </a:rPr>
              <a:t>كلما تفاعلت مع الأخرين وأظهرت </a:t>
            </a:r>
            <a:r>
              <a:rPr lang="ar-SA" sz="2800" b="1" dirty="0" smtClean="0">
                <a:solidFill>
                  <a:prstClr val="black"/>
                </a:solidFill>
                <a:latin typeface="Simplified Arabic" pitchFamily="18" charset="-78"/>
                <a:ea typeface="Times New Roman" pitchFamily="18" charset="0"/>
                <a:cs typeface="Simplified Arabic" pitchFamily="18" charset="-78"/>
              </a:rPr>
              <a:t>اهتماما </a:t>
            </a:r>
            <a:r>
              <a:rPr lang="ar-SA" sz="2800" b="1" dirty="0">
                <a:solidFill>
                  <a:prstClr val="black"/>
                </a:solidFill>
                <a:latin typeface="Simplified Arabic" pitchFamily="18" charset="-78"/>
                <a:ea typeface="Times New Roman" pitchFamily="18" charset="0"/>
                <a:cs typeface="Simplified Arabic" pitchFamily="18" charset="-78"/>
              </a:rPr>
              <a:t>بما يقولون كلما ظهر ودهم نحوك .. إن إظهارك الحماس يزيد من فرص نجاحك ووضع مصالح الناس في حسبانك وتذكر دائما أنك كلما كنت صامتا كلما ظن الأخرون أنك بلا فائدة وبلا وجود . </a:t>
            </a:r>
            <a:endParaRPr lang="ar-SA"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593844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44016" y="1268760"/>
            <a:ext cx="8820472" cy="520142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Lst>
            </a:pPr>
            <a:r>
              <a:rPr kumimoji="0" lang="en-US" sz="3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عناصر عملية الاتصال:</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العناصر الأساسية لعملية الاتصال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Char char="•"/>
              <a:tabLst>
                <a:tab pos="-90488" algn="l"/>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المرسل  2- المستقبل  3- الرسالة  4- قنوات الاتصال  5 - التغذية الراجعة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أولاً/ المرسل: ( </a:t>
            </a:r>
            <a:r>
              <a:rPr kumimoji="0" lang="en-US"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Sender </a:t>
            </a: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هو المصدر الذي تبدأ منه عملية الاتصال فقد يكون المرسل إنساناً أو آلة أو مادة مطبوعة أو هيئة، أو منظمة وهو الذي يصوغ الرسالة في كلمات أو حركات أو أشارات أو صور، لكي ينقلها إلى الآخرين وقد يكون المصدر المدرب، أو المتحدث أو المذيع الذي يود نقل ما لديه من أفكار أو قيم أو مهارات أو خبرات، أي يقوم بتحويلها إلى رسالة يحاول من خلالها التأثير في الآخرين.</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6024" y="1043732"/>
            <a:ext cx="8676456" cy="489364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indent="90488" algn="justLow" eaLnBrk="0" fontAlgn="base" hangingPunct="0">
              <a:spcBef>
                <a:spcPct val="0"/>
              </a:spcBef>
              <a:spcAft>
                <a:spcPct val="0"/>
              </a:spcAft>
              <a:tabLst>
                <a:tab pos="-90488" algn="l"/>
              </a:tabLst>
            </a:pPr>
            <a:r>
              <a:rPr lang="ar-SA" sz="3200" b="1" dirty="0">
                <a:solidFill>
                  <a:prstClr val="black"/>
                </a:solidFill>
                <a:latin typeface="Simplified Arabic" pitchFamily="18" charset="-78"/>
                <a:ea typeface="Times New Roman" pitchFamily="18" charset="0"/>
                <a:cs typeface="Simplified Arabic" pitchFamily="18" charset="-78"/>
              </a:rPr>
              <a:t>ثانياً/ المستقبل: ( </a:t>
            </a:r>
            <a:r>
              <a:rPr lang="en-US" sz="3200" b="1" dirty="0">
                <a:solidFill>
                  <a:prstClr val="black"/>
                </a:solidFill>
                <a:latin typeface="Simplified Arabic" pitchFamily="18" charset="-78"/>
                <a:ea typeface="Times New Roman" pitchFamily="18" charset="0"/>
                <a:cs typeface="Simplified Arabic" pitchFamily="18" charset="-78"/>
              </a:rPr>
              <a:t>Receiver</a:t>
            </a:r>
            <a:r>
              <a:rPr lang="ar-SA" sz="3200" b="1" dirty="0">
                <a:solidFill>
                  <a:prstClr val="black"/>
                </a:solidFill>
                <a:latin typeface="Simplified Arabic" pitchFamily="18" charset="-78"/>
                <a:ea typeface="Times New Roman" pitchFamily="18" charset="0"/>
                <a:cs typeface="Simplified Arabic" pitchFamily="18" charset="-78"/>
              </a:rPr>
              <a:t> )</a:t>
            </a:r>
            <a:endParaRPr lang="en-US" sz="1200"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lang="ar-SA" sz="2800" b="1" dirty="0">
                <a:solidFill>
                  <a:prstClr val="black"/>
                </a:solidFill>
                <a:latin typeface="Simplified Arabic" pitchFamily="18" charset="-78"/>
                <a:ea typeface="Times New Roman" pitchFamily="18" charset="0"/>
                <a:cs typeface="Simplified Arabic" pitchFamily="18" charset="-78"/>
              </a:rPr>
              <a:t>هو الجهة أو الشخص الذي توجه إليه الرسالة ، ويقوم بفك رموزها ليصل إلى محتوياتها، إذ تصل الرسالة إلى المستقبل بصورة رمزية فيبدأ بترجمتها ليفهمها والمستقبل هو الهدف من عملية الاتصال، وبعدم توافق طرفي الإرسال مرسل ومستقبل لا تتم عملية الاتصال ويجب أن لا يقاس نجاح عملية الاتصال بما يقدمه المرسل ولكن بما يقوم به المستقبل سلوكياً، فالسلوك هو المظهر والدليل على نجاح الرسالة وتحقيق الهدف.</a:t>
            </a:r>
            <a:endParaRPr lang="en-US" sz="1200"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lang="ar-SA" sz="2800" b="1" dirty="0">
                <a:solidFill>
                  <a:prstClr val="black"/>
                </a:solidFill>
                <a:latin typeface="Simplified Arabic" pitchFamily="18" charset="-78"/>
                <a:ea typeface="Times New Roman" pitchFamily="18" charset="0"/>
                <a:cs typeface="Simplified Arabic" pitchFamily="18" charset="-78"/>
              </a:rPr>
              <a:t>وليس شرطاً أن يبقى المرسل مرسلاً والمستقبل مستقبلاً في أثناء عملية الاتصال فقد يتحول المرسل مستقبلاً والمستقبل مرسلاً وهكذا تتم عملية الاتصال على شكل دورة متكاملة يمكن أن نطلق عليها دورة أو حلقة الاتصال.</a:t>
            </a:r>
            <a:endParaRPr lang="en-US" sz="1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010959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14983"/>
            <a:ext cx="8712968" cy="507831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indent="90488" algn="justLow" eaLnBrk="0" fontAlgn="base" hangingPunct="0">
              <a:spcBef>
                <a:spcPct val="0"/>
              </a:spcBef>
              <a:spcAft>
                <a:spcPct val="0"/>
              </a:spcAft>
              <a:tabLst>
                <a:tab pos="-90488" algn="l"/>
              </a:tabLst>
            </a:pPr>
            <a:r>
              <a:rPr lang="ar-SA" sz="4400" b="1" dirty="0" smtClean="0">
                <a:latin typeface="Simplified Arabic" pitchFamily="18" charset="-78"/>
                <a:ea typeface="Times New Roman" pitchFamily="18" charset="0"/>
                <a:cs typeface="Simplified Arabic" pitchFamily="18" charset="-78"/>
              </a:rPr>
              <a:t>ثالثاً/ الرسالة ( </a:t>
            </a:r>
            <a:r>
              <a:rPr lang="en-US" sz="4400" b="1" dirty="0" smtClean="0">
                <a:latin typeface="Simplified Arabic" pitchFamily="18" charset="-78"/>
                <a:ea typeface="Times New Roman" pitchFamily="18" charset="0"/>
                <a:cs typeface="Simplified Arabic" pitchFamily="18" charset="-78"/>
              </a:rPr>
              <a:t>Message</a:t>
            </a:r>
            <a:r>
              <a:rPr lang="ar-SA" sz="4400" b="1" dirty="0" smtClean="0">
                <a:latin typeface="Simplified Arabic" pitchFamily="18" charset="-78"/>
                <a:ea typeface="Times New Roman" pitchFamily="18" charset="0"/>
                <a:cs typeface="Simplified Arabic" pitchFamily="18" charset="-78"/>
              </a:rPr>
              <a:t> ) </a:t>
            </a:r>
            <a:endParaRPr lang="en-US" dirty="0" smtClean="0">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lang="ar-SA" sz="4000" b="1" dirty="0" smtClean="0">
                <a:latin typeface="Simplified Arabic" pitchFamily="18" charset="-78"/>
                <a:ea typeface="Times New Roman" pitchFamily="18" charset="0"/>
                <a:cs typeface="Simplified Arabic" pitchFamily="18" charset="-78"/>
              </a:rPr>
              <a:t>هي ترجمة لما يرغب في توصيله إلى المستقبل من خبرات ( معلومات ومهارات وقيم واتجاهات وعادات ) في شكل لفظي أو مكتوب أو حركات أو إشارات تتناسب مع مضمون الرسالة وهدفها وهي نسق من الرموز اللفظية وغير اللفظية التي صيغت بغرض إحداث أثر معين في المستقبل وهي المحتوى الذي يرغب المرسل في أن يشاركه في المستقبل.</a:t>
            </a:r>
            <a:endParaRPr lang="en-US"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843213" y="1916906"/>
            <a:ext cx="485933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685800">
              <a:defRPr/>
            </a:pPr>
            <a:r>
              <a:rPr lang="ar-SA" sz="8625">
                <a:solidFill>
                  <a:srgbClr val="FF0000"/>
                </a:solidFill>
                <a:latin typeface="Constantia"/>
                <a:ea typeface="mohammad bold art 1"/>
                <a:cs typeface="mohammad bold art 1"/>
              </a:rPr>
              <a:t>أهلاً وسهلاً:</a:t>
            </a:r>
            <a:endParaRPr lang="en-US" sz="8625">
              <a:solidFill>
                <a:srgbClr val="FF0000"/>
              </a:solidFill>
              <a:latin typeface="Constantia"/>
              <a:ea typeface="mohammad bold art 1"/>
              <a:cs typeface="mohammad bold art 1"/>
            </a:endParaRPr>
          </a:p>
        </p:txBody>
      </p:sp>
      <p:sp>
        <p:nvSpPr>
          <p:cNvPr id="3075" name="Text Box 6"/>
          <p:cNvSpPr txBox="1">
            <a:spLocks noChangeArrowheads="1"/>
          </p:cNvSpPr>
          <p:nvPr/>
        </p:nvSpPr>
        <p:spPr bwMode="auto">
          <a:xfrm>
            <a:off x="611189" y="1863329"/>
            <a:ext cx="2592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chemeClr val="tx1"/>
                </a:solidFill>
                <a:latin typeface="Arial" pitchFamily="34" charset="0"/>
                <a:cs typeface="Arial" pitchFamily="34" charset="0"/>
              </a:defRPr>
            </a:lvl1pPr>
            <a:lvl2pPr marL="742950" indent="-285750">
              <a:defRPr sz="3400">
                <a:solidFill>
                  <a:schemeClr val="tx1"/>
                </a:solidFill>
                <a:latin typeface="Arial" pitchFamily="34" charset="0"/>
                <a:cs typeface="Arial" pitchFamily="34" charset="0"/>
              </a:defRPr>
            </a:lvl2pPr>
            <a:lvl3pPr marL="1143000" indent="-228600">
              <a:defRPr sz="3400">
                <a:solidFill>
                  <a:schemeClr val="tx1"/>
                </a:solidFill>
                <a:latin typeface="Arial" pitchFamily="34" charset="0"/>
                <a:cs typeface="Arial" pitchFamily="34" charset="0"/>
              </a:defRPr>
            </a:lvl3pPr>
            <a:lvl4pPr marL="1600200" indent="-228600">
              <a:defRPr sz="3400">
                <a:solidFill>
                  <a:schemeClr val="tx1"/>
                </a:solidFill>
                <a:latin typeface="Arial" pitchFamily="34" charset="0"/>
                <a:cs typeface="Arial" pitchFamily="34" charset="0"/>
              </a:defRPr>
            </a:lvl4pPr>
            <a:lvl5pPr marL="2057400" indent="-228600">
              <a:defRPr sz="3400">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sz="3400">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sz="3400">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sz="3400">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sz="3400">
                <a:solidFill>
                  <a:schemeClr val="tx1"/>
                </a:solidFill>
                <a:latin typeface="Arial" pitchFamily="34" charset="0"/>
                <a:cs typeface="Arial" pitchFamily="34" charset="0"/>
              </a:defRPr>
            </a:lvl9pPr>
          </a:lstStyle>
          <a:p>
            <a:pPr defTabSz="685800">
              <a:spcBef>
                <a:spcPct val="50000"/>
              </a:spcBef>
              <a:defRPr/>
            </a:pPr>
            <a:endParaRPr lang="ar-IQ" sz="1800">
              <a:solidFill>
                <a:prstClr val="white"/>
              </a:solidFill>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9" y="3429000"/>
            <a:ext cx="3705225" cy="2114550"/>
          </a:xfrm>
        </p:spPr>
      </p:pic>
    </p:spTree>
    <p:extLst>
      <p:ext uri="{BB962C8B-B14F-4D97-AF65-F5344CB8AC3E}">
        <p14:creationId xmlns:p14="http://schemas.microsoft.com/office/powerpoint/2010/main" val="35847165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836712"/>
            <a:ext cx="8964488" cy="513986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indent="90488" algn="justLow" eaLnBrk="0" fontAlgn="base" hangingPunct="0">
              <a:spcBef>
                <a:spcPct val="0"/>
              </a:spcBef>
              <a:spcAft>
                <a:spcPct val="0"/>
              </a:spcAft>
              <a:tabLst>
                <a:tab pos="-90488" algn="l"/>
              </a:tabLst>
            </a:pPr>
            <a:r>
              <a:rPr lang="ar-SA" sz="3200" b="1" dirty="0">
                <a:solidFill>
                  <a:prstClr val="black"/>
                </a:solidFill>
                <a:latin typeface="Simplified Arabic" pitchFamily="18" charset="-78"/>
                <a:ea typeface="Times New Roman" pitchFamily="18" charset="0"/>
                <a:cs typeface="Simplified Arabic" pitchFamily="18" charset="-78"/>
              </a:rPr>
              <a:t>رابعاً/ قناة الاتصال ( </a:t>
            </a:r>
            <a:r>
              <a:rPr lang="en-US" sz="3200" b="1" dirty="0">
                <a:solidFill>
                  <a:prstClr val="black"/>
                </a:solidFill>
                <a:latin typeface="Simplified Arabic" pitchFamily="18" charset="-78"/>
                <a:ea typeface="Times New Roman" pitchFamily="18" charset="0"/>
                <a:cs typeface="Simplified Arabic" pitchFamily="18" charset="-78"/>
              </a:rPr>
              <a:t>Communication Channel</a:t>
            </a:r>
            <a:r>
              <a:rPr lang="ar-SA" sz="3200" b="1" dirty="0">
                <a:solidFill>
                  <a:prstClr val="black"/>
                </a:solidFill>
                <a:latin typeface="Simplified Arabic" pitchFamily="18" charset="-78"/>
                <a:ea typeface="Times New Roman" pitchFamily="18" charset="0"/>
                <a:cs typeface="Simplified Arabic" pitchFamily="18" charset="-78"/>
              </a:rPr>
              <a:t> )</a:t>
            </a:r>
            <a:endParaRPr lang="en-US" sz="1200"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lang="ar-SA" sz="2800" b="1" dirty="0">
                <a:solidFill>
                  <a:prstClr val="black"/>
                </a:solidFill>
                <a:latin typeface="Simplified Arabic" pitchFamily="18" charset="-78"/>
                <a:ea typeface="Times New Roman" pitchFamily="18" charset="0"/>
                <a:cs typeface="Simplified Arabic" pitchFamily="18" charset="-78"/>
              </a:rPr>
              <a:t>هي الوسيلة التي يتم بها نقل الرسالة من المرسل إلى المستقبل فمن خلالها يتم نقل الخبرات ( المعلومات والخبرات والاتجاهات ) من المرسل إلى المستقبل، </a:t>
            </a:r>
            <a:r>
              <a:rPr lang="ar-SA" sz="3200" b="1" dirty="0">
                <a:solidFill>
                  <a:srgbClr val="FF0000"/>
                </a:solidFill>
                <a:latin typeface="Simplified Arabic" pitchFamily="18" charset="-78"/>
                <a:ea typeface="Times New Roman" pitchFamily="18" charset="0"/>
                <a:cs typeface="Simplified Arabic" pitchFamily="18" charset="-78"/>
              </a:rPr>
              <a:t>وقد تكون وسائل الاتصال لفظية وهي تشمل وسائل الاتصال المنطوقة الشفوية ووسائل الاتصال المكتوبة وقد تكون وسائل اتصال غير لفظية وقد تكون وسائل الاتصال حسية وقد تكون وسائل الاتصال تصويرية </a:t>
            </a:r>
            <a:r>
              <a:rPr lang="ar-SA" sz="2800" b="1" dirty="0">
                <a:solidFill>
                  <a:prstClr val="black"/>
                </a:solidFill>
                <a:latin typeface="Simplified Arabic" pitchFamily="18" charset="-78"/>
                <a:ea typeface="Times New Roman" pitchFamily="18" charset="0"/>
                <a:cs typeface="Simplified Arabic" pitchFamily="18" charset="-78"/>
              </a:rPr>
              <a:t>وهناك علاقة وطيدة بين وسائل الاتصال وقدرات الطلبة  فبعضهم يتعلم بشكل أفضل عن طريق الوسائل المرئية وبعضهم عن طريق الوسائل السمعية وآخرون عن طريق الممارسة الفعلية المباشرة وتختلف وسائل الاتصال بحسب الأهداف المرجو تحقيقها الخبرات ( المعلومات والمهارات ) المراد توصيلها أيضاً</a:t>
            </a:r>
            <a:r>
              <a:rPr lang="ar-SA" sz="2800" b="1" dirty="0" smtClean="0">
                <a:solidFill>
                  <a:prstClr val="black"/>
                </a:solidFill>
                <a:latin typeface="Simplified Arabic" pitchFamily="18" charset="-78"/>
                <a:ea typeface="Times New Roman" pitchFamily="18" charset="0"/>
                <a:cs typeface="Simplified Arabic" pitchFamily="18" charset="-78"/>
              </a:rPr>
              <a:t>.</a:t>
            </a:r>
            <a:endParaRPr lang="en-US" sz="1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930510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428726"/>
            <a:ext cx="8712968" cy="261610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indent="90488" algn="justLow" eaLnBrk="0" fontAlgn="base" hangingPunct="0">
              <a:spcBef>
                <a:spcPct val="0"/>
              </a:spcBef>
              <a:spcAft>
                <a:spcPct val="0"/>
              </a:spcAft>
              <a:tabLst>
                <a:tab pos="-90488" algn="l"/>
              </a:tabLst>
            </a:pPr>
            <a:r>
              <a:rPr lang="ar-SA" sz="3600" b="1" dirty="0">
                <a:solidFill>
                  <a:prstClr val="black"/>
                </a:solidFill>
                <a:latin typeface="Simplified Arabic" pitchFamily="18" charset="-78"/>
                <a:ea typeface="Times New Roman" pitchFamily="18" charset="0"/>
                <a:cs typeface="Simplified Arabic" pitchFamily="18" charset="-78"/>
              </a:rPr>
              <a:t>خامساً التغذية الراجعة </a:t>
            </a:r>
            <a:endParaRPr lang="en-US" sz="1400"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lang="ar-SA" sz="3200" b="1" dirty="0">
                <a:solidFill>
                  <a:prstClr val="black"/>
                </a:solidFill>
                <a:latin typeface="Simplified Arabic" pitchFamily="18" charset="-78"/>
                <a:ea typeface="Times New Roman" pitchFamily="18" charset="0"/>
                <a:cs typeface="Simplified Arabic" pitchFamily="18" charset="-78"/>
              </a:rPr>
              <a:t>لكي تنجح عملية الاتصال وتحقق أهدافها لابد للمرسل أن يعرف أثر ما يقدم من معلومات ومهارات واتجاهات وقيم في المستقبل وذلك من المناقشة وعرض الرأي كما يقتضي الأمر معرفة رد فعل الرسالة عند المستقبل.</a:t>
            </a:r>
            <a:endParaRPr lang="ar-SA" sz="4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40374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79512" y="995238"/>
            <a:ext cx="8604448" cy="538609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 pos="292100" algn="l"/>
                <a:tab pos="457200" algn="l"/>
                <a:tab pos="658813" algn="l"/>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انواع الاتصالات</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 pos="292100" algn="l"/>
                <a:tab pos="457200" algn="l"/>
                <a:tab pos="658813" algn="l"/>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يمكن تحديد انواع الاتصالات بما يلي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 pos="292100" algn="l"/>
                <a:tab pos="457200" algn="l"/>
                <a:tab pos="658813" algn="l"/>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اولاً :الاتصال في اتجاه واحد :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ويعتبر هذا النوع من الاتصال غير متكامل لانه لا ياخذ بنظر الاعتبار المتصل به لهذا يكون هذا الاتصال محدوداً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 pos="292100" algn="l"/>
                <a:tab pos="457200" algn="l"/>
                <a:tab pos="658813" algn="l"/>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ثانياً:الاتصال في اتجاهين متقايبلين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وهو اتصال مزدوج فالطرف الاول يامر او يعطي المعلومات والثاني يستجيب.</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 pos="292100" algn="l"/>
                <a:tab pos="457200" algn="l"/>
                <a:tab pos="658813" algn="l"/>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ثالثاً:الاتصال الرسمي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وهي التي تتم حسب اللوائح والقنوات الرسمية التي يحددها الهيكل التنظيمي للمؤسسات التعليمية،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ويعرفها جميع اعضاء التنظيم ويقوم بالاتصال الشخص المختص وحسب تسلسل المراجع وللاتصال الرسمي اربع اتجاهات هي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93497"/>
            <a:ext cx="8352928" cy="473975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indent="90488" algn="justLow" eaLnBrk="0" fontAlgn="base" hangingPunct="0">
              <a:spcBef>
                <a:spcPct val="0"/>
              </a:spcBef>
              <a:spcAft>
                <a:spcPct val="0"/>
              </a:spcAft>
              <a:tabLst>
                <a:tab pos="-90488" algn="l"/>
                <a:tab pos="292100" algn="l"/>
                <a:tab pos="457200" algn="l"/>
                <a:tab pos="658813" algn="l"/>
              </a:tabLst>
            </a:pPr>
            <a:endParaRPr lang="en-US" sz="1400" b="1"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buFontTx/>
              <a:buChar char="•"/>
              <a:tabLst>
                <a:tab pos="-90488" algn="l"/>
                <a:tab pos="292100" algn="l"/>
                <a:tab pos="457200" algn="l"/>
                <a:tab pos="658813" algn="l"/>
              </a:tabLst>
            </a:pPr>
            <a:r>
              <a:rPr lang="ar-SA" sz="3200" b="1" dirty="0">
                <a:solidFill>
                  <a:prstClr val="black"/>
                </a:solidFill>
                <a:latin typeface="Simplified Arabic" pitchFamily="18" charset="-78"/>
                <a:ea typeface="Times New Roman" pitchFamily="18" charset="0"/>
                <a:cs typeface="Simplified Arabic" pitchFamily="18" charset="-78"/>
              </a:rPr>
              <a:t>الاتجاهات الهابطة الاتصال من أعلى إلى أسفل (</a:t>
            </a:r>
            <a:r>
              <a:rPr lang="en-US" sz="3200" b="1" dirty="0">
                <a:solidFill>
                  <a:prstClr val="black"/>
                </a:solidFill>
                <a:latin typeface="Simplified Arabic" pitchFamily="18" charset="-78"/>
                <a:ea typeface="Times New Roman" pitchFamily="18" charset="0"/>
                <a:cs typeface="Simplified Arabic" pitchFamily="18" charset="-78"/>
              </a:rPr>
              <a:t>Top- Down</a:t>
            </a:r>
            <a:r>
              <a:rPr lang="ar-SA" sz="3200" b="1" dirty="0">
                <a:solidFill>
                  <a:prstClr val="black"/>
                </a:solidFill>
                <a:latin typeface="Simplified Arabic" pitchFamily="18" charset="-78"/>
                <a:ea typeface="Times New Roman" pitchFamily="18" charset="0"/>
                <a:cs typeface="Simplified Arabic" pitchFamily="18" charset="-78"/>
              </a:rPr>
              <a:t>): الاتصال بشكل راسي من اعلى الى اسفل  وفي هذا النوع ترسل المعلومات من المستويات العليا الى المستويات الدنيا بالتنظيم وتستخدم في ارسال باقي المعلومات المتعلقة بالسياسات والاهداف والتغيرات التي قد تطرأ عليها الى باقي المستويات الادارية وفي هذا النوع من الاتصالات تتدفق المعلومات والافكار والمقترحات والتوجيهات من الرؤساء الى المرؤوسين في شكل </a:t>
            </a:r>
            <a:r>
              <a:rPr lang="ar-SA" sz="3200" b="1" dirty="0" smtClean="0">
                <a:solidFill>
                  <a:prstClr val="black"/>
                </a:solidFill>
                <a:latin typeface="Simplified Arabic" pitchFamily="18" charset="-78"/>
                <a:ea typeface="Times New Roman" pitchFamily="18" charset="0"/>
                <a:cs typeface="Simplified Arabic" pitchFamily="18" charset="-78"/>
              </a:rPr>
              <a:t>اوامر</a:t>
            </a:r>
            <a:r>
              <a:rPr lang="ar-IQ" sz="3200" b="1" dirty="0" smtClean="0">
                <a:solidFill>
                  <a:prstClr val="black"/>
                </a:solidFill>
                <a:latin typeface="Simplified Arabic" pitchFamily="18" charset="-78"/>
                <a:ea typeface="Times New Roman" pitchFamily="18" charset="0"/>
                <a:cs typeface="Simplified Arabic" pitchFamily="18" charset="-78"/>
              </a:rPr>
              <a:t> </a:t>
            </a:r>
            <a:r>
              <a:rPr lang="ar-SA" sz="3200" b="1" dirty="0" smtClean="0">
                <a:solidFill>
                  <a:prstClr val="black"/>
                </a:solidFill>
                <a:latin typeface="Simplified Arabic" pitchFamily="18" charset="-78"/>
                <a:ea typeface="Times New Roman" pitchFamily="18" charset="0"/>
                <a:cs typeface="Simplified Arabic" pitchFamily="18" charset="-78"/>
              </a:rPr>
              <a:t>وتوجيهات </a:t>
            </a:r>
            <a:r>
              <a:rPr lang="ar-SA" sz="3200" b="1" dirty="0">
                <a:solidFill>
                  <a:prstClr val="black"/>
                </a:solidFill>
                <a:latin typeface="Simplified Arabic" pitchFamily="18" charset="-78"/>
                <a:ea typeface="Times New Roman" pitchFamily="18" charset="0"/>
                <a:cs typeface="Simplified Arabic" pitchFamily="18" charset="-78"/>
              </a:rPr>
              <a:t>وتعليمات وقرارات </a:t>
            </a:r>
            <a:r>
              <a:rPr lang="ar-SA" sz="3200" b="1" dirty="0" smtClean="0">
                <a:solidFill>
                  <a:prstClr val="black"/>
                </a:solidFill>
                <a:latin typeface="Simplified Arabic" pitchFamily="18" charset="-78"/>
                <a:ea typeface="Times New Roman" pitchFamily="18" charset="0"/>
                <a:cs typeface="Simplified Arabic" pitchFamily="18" charset="-78"/>
              </a:rPr>
              <a:t>وهو </a:t>
            </a:r>
            <a:r>
              <a:rPr lang="ar-SA" sz="3200" b="1" dirty="0">
                <a:solidFill>
                  <a:prstClr val="black"/>
                </a:solidFill>
                <a:latin typeface="Simplified Arabic" pitchFamily="18" charset="-78"/>
                <a:ea typeface="Times New Roman" pitchFamily="18" charset="0"/>
                <a:cs typeface="Simplified Arabic" pitchFamily="18" charset="-78"/>
              </a:rPr>
              <a:t>أكثر أنواع الاتصال انتشاراً.</a:t>
            </a:r>
            <a:endParaRPr lang="ar-SA" sz="4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75241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44016" y="1032411"/>
            <a:ext cx="8892480" cy="397031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Char char="•"/>
              <a:tabLst>
                <a:tab pos="-90488" algn="l"/>
                <a:tab pos="292100" algn="l"/>
                <a:tab pos="658813" algn="l"/>
              </a:tabLst>
            </a:pPr>
            <a:r>
              <a:rPr kumimoji="0" lang="ar-SA" sz="28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الاتجاهات الصاعدة الاتصال من أسفل إلى أعلى</a:t>
            </a:r>
            <a:r>
              <a:rPr kumimoji="0" lang="ar-SA" sz="2800" b="0"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a:t>
            </a:r>
            <a:r>
              <a:rPr kumimoji="0" lang="en-US" sz="2800" b="0"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Bottom-up</a:t>
            </a:r>
            <a:r>
              <a:rPr kumimoji="0" lang="ar-SA" sz="2800" b="0"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a:t>
            </a:r>
            <a:r>
              <a:rPr kumimoji="0" lang="ar-SA" sz="28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الاتصال بشكل تصاعدي ومن اهم وسائلة التقارير وهي عبارة عن معلومات قائمة على اساس الحقائق وفي هذا النوع ترسل المعلومات من المستويات الدنيا الى المستويات العليا وتستخدم التقارير والابحاث والمذكرات والمقترحات والافكار وفي هذا النوع يمكن للادارة ان تتاكد من المعلومات والافكار المرسلة قد تم ايصالها اولاً وان المعلومات قد فهمت واستوعبت من جانب المرؤوسين ثانياً وانهم استجابوا لها وتحرك سلوكهم في الاتجاه المرغوب فيه كما يتمكن الاداري في هذا النوع من الاتصال التعرف على درجة شعور العاملين  بالرضا او الاستياء قبل تنفيذ العمل وخلال تنفيذه</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96752"/>
            <a:ext cx="8712968" cy="36625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indent="90488" algn="justLow" fontAlgn="base">
              <a:spcBef>
                <a:spcPct val="0"/>
              </a:spcBef>
              <a:spcAft>
                <a:spcPct val="0"/>
              </a:spcAft>
              <a:buFontTx/>
              <a:buChar char="•"/>
              <a:tabLst>
                <a:tab pos="-90488" algn="l"/>
                <a:tab pos="292100" algn="l"/>
                <a:tab pos="658813" algn="l"/>
              </a:tabLst>
            </a:pPr>
            <a:endParaRPr lang="en-US" sz="1600"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buFontTx/>
              <a:buChar char="•"/>
              <a:tabLst>
                <a:tab pos="-90488" algn="l"/>
                <a:tab pos="292100" algn="l"/>
                <a:tab pos="658813" algn="l"/>
              </a:tabLst>
            </a:pPr>
            <a:r>
              <a:rPr lang="ar-SA" sz="3600" b="1" dirty="0">
                <a:solidFill>
                  <a:prstClr val="black"/>
                </a:solidFill>
                <a:latin typeface="Simplified Arabic" pitchFamily="18" charset="-78"/>
                <a:ea typeface="Times New Roman" pitchFamily="18" charset="0"/>
                <a:cs typeface="Simplified Arabic" pitchFamily="18" charset="-78"/>
              </a:rPr>
              <a:t>الاتجاهات الافقية: </a:t>
            </a:r>
            <a:r>
              <a:rPr lang="ar-SA" sz="3600" b="1" dirty="0" smtClean="0">
                <a:solidFill>
                  <a:prstClr val="black"/>
                </a:solidFill>
                <a:latin typeface="Simplified Arabic" pitchFamily="18" charset="-78"/>
                <a:ea typeface="Times New Roman" pitchFamily="18" charset="0"/>
                <a:cs typeface="Simplified Arabic" pitchFamily="18" charset="-78"/>
              </a:rPr>
              <a:t>اتصالات </a:t>
            </a:r>
            <a:r>
              <a:rPr lang="ar-SA" sz="3600" b="1" dirty="0">
                <a:solidFill>
                  <a:prstClr val="black"/>
                </a:solidFill>
                <a:latin typeface="Simplified Arabic" pitchFamily="18" charset="-78"/>
                <a:ea typeface="Times New Roman" pitchFamily="18" charset="0"/>
                <a:cs typeface="Simplified Arabic" pitchFamily="18" charset="-78"/>
              </a:rPr>
              <a:t>أفقية أو مستعرضة</a:t>
            </a:r>
            <a:r>
              <a:rPr lang="ar-SA" sz="3600" dirty="0">
                <a:solidFill>
                  <a:prstClr val="black"/>
                </a:solidFill>
                <a:latin typeface="Simplified Arabic" pitchFamily="18" charset="-78"/>
                <a:ea typeface="Times New Roman" pitchFamily="18" charset="0"/>
                <a:cs typeface="Simplified Arabic" pitchFamily="18" charset="-78"/>
              </a:rPr>
              <a:t>(</a:t>
            </a:r>
            <a:r>
              <a:rPr lang="en-US" sz="3600" dirty="0">
                <a:solidFill>
                  <a:prstClr val="black"/>
                </a:solidFill>
                <a:latin typeface="Simplified Arabic" pitchFamily="18" charset="-78"/>
                <a:ea typeface="Times New Roman" pitchFamily="18" charset="0"/>
                <a:cs typeface="Simplified Arabic" pitchFamily="18" charset="-78"/>
              </a:rPr>
              <a:t>Horizontal Communication</a:t>
            </a:r>
            <a:r>
              <a:rPr lang="ar-SA" sz="3600" dirty="0">
                <a:solidFill>
                  <a:prstClr val="black"/>
                </a:solidFill>
                <a:latin typeface="Simplified Arabic" pitchFamily="18" charset="-78"/>
                <a:ea typeface="Times New Roman" pitchFamily="18" charset="0"/>
                <a:cs typeface="Simplified Arabic" pitchFamily="18" charset="-78"/>
              </a:rPr>
              <a:t>) ويكون الاتصال بين أقسام المشروع المختلفة  </a:t>
            </a:r>
            <a:endParaRPr lang="ar-IQ" sz="3600" dirty="0" smtClean="0">
              <a:solidFill>
                <a:prstClr val="black"/>
              </a:solidFill>
              <a:latin typeface="Simplified Arabic" pitchFamily="18" charset="-78"/>
              <a:ea typeface="Times New Roman" pitchFamily="18" charset="0"/>
              <a:cs typeface="Simplified Arabic" pitchFamily="18" charset="-78"/>
            </a:endParaRPr>
          </a:p>
          <a:p>
            <a:pPr lvl="0" indent="90488" algn="justLow" eaLnBrk="0" fontAlgn="base" hangingPunct="0">
              <a:spcBef>
                <a:spcPct val="0"/>
              </a:spcBef>
              <a:spcAft>
                <a:spcPct val="0"/>
              </a:spcAft>
              <a:buFontTx/>
              <a:buChar char="•"/>
              <a:tabLst>
                <a:tab pos="-90488" algn="l"/>
                <a:tab pos="292100" algn="l"/>
                <a:tab pos="658813" algn="l"/>
              </a:tabLst>
            </a:pPr>
            <a:r>
              <a:rPr lang="ar-SA" sz="3600" b="1" dirty="0" smtClean="0">
                <a:solidFill>
                  <a:prstClr val="black"/>
                </a:solidFill>
                <a:latin typeface="Simplified Arabic" pitchFamily="18" charset="-78"/>
                <a:ea typeface="Times New Roman" pitchFamily="18" charset="0"/>
                <a:cs typeface="Simplified Arabic" pitchFamily="18" charset="-78"/>
              </a:rPr>
              <a:t>الاتجاهات </a:t>
            </a:r>
            <a:r>
              <a:rPr lang="ar-SA" sz="3600" b="1" dirty="0">
                <a:solidFill>
                  <a:prstClr val="black"/>
                </a:solidFill>
                <a:latin typeface="Simplified Arabic" pitchFamily="18" charset="-78"/>
                <a:ea typeface="Times New Roman" pitchFamily="18" charset="0"/>
                <a:cs typeface="Simplified Arabic" pitchFamily="18" charset="-78"/>
              </a:rPr>
              <a:t>القطرية</a:t>
            </a:r>
            <a:r>
              <a:rPr lang="ar-SA" sz="3600" dirty="0">
                <a:solidFill>
                  <a:prstClr val="black"/>
                </a:solidFill>
                <a:latin typeface="Simplified Arabic" pitchFamily="18" charset="-78"/>
                <a:ea typeface="Times New Roman" pitchFamily="18" charset="0"/>
                <a:cs typeface="Simplified Arabic" pitchFamily="18" charset="-78"/>
              </a:rPr>
              <a:t>: يطبق هذا النوع بطرق عديدة ومختلفة بين ألعامل والإفراد التي توضع مراكزهم في مستويات مختلفة.</a:t>
            </a:r>
            <a:endParaRPr lang="en-US"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639924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6024" y="980728"/>
            <a:ext cx="8604448" cy="39703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indent="90488" algn="justLow" eaLnBrk="0" fontAlgn="base" hangingPunct="0">
              <a:spcBef>
                <a:spcPct val="0"/>
              </a:spcBef>
              <a:spcAft>
                <a:spcPct val="0"/>
              </a:spcAft>
              <a:tabLst>
                <a:tab pos="-90488" algn="l"/>
                <a:tab pos="292100" algn="l"/>
                <a:tab pos="658813" algn="l"/>
              </a:tabLst>
            </a:pPr>
            <a:r>
              <a:rPr lang="ar-SA" sz="3600" b="1" dirty="0" smtClean="0">
                <a:latin typeface="Simplified Arabic" pitchFamily="18" charset="-78"/>
                <a:ea typeface="Times New Roman" pitchFamily="18" charset="0"/>
                <a:cs typeface="Simplified Arabic" pitchFamily="18" charset="-78"/>
              </a:rPr>
              <a:t>رابعاً: الاتصال غير الرسمي: </a:t>
            </a:r>
            <a:r>
              <a:rPr lang="ar-SA" sz="3600" dirty="0" smtClean="0">
                <a:latin typeface="Simplified Arabic" pitchFamily="18" charset="-78"/>
                <a:ea typeface="Times New Roman" pitchFamily="18" charset="0"/>
                <a:cs typeface="Simplified Arabic" pitchFamily="18" charset="-78"/>
              </a:rPr>
              <a:t>ويعرف بهذا الاسم لانه يتم خارج المسارات الرسمية للاتصال  ويتم من خلال التنظيمات غير الرسمية ويتخذ شكل علني او سري وفق الأحوال ويتطور هذا النوع عندما يحصل قصور في توصيل المعلومات في الاتصال الرسمي وهي نوعان :</a:t>
            </a:r>
            <a:endParaRPr lang="en-US" sz="1600" dirty="0" smtClean="0">
              <a:latin typeface="Arial" pitchFamily="34" charset="0"/>
              <a:cs typeface="Arial" pitchFamily="34" charset="0"/>
            </a:endParaRPr>
          </a:p>
          <a:p>
            <a:pPr lvl="0" indent="90488" algn="justLow" eaLnBrk="0" fontAlgn="base" hangingPunct="0">
              <a:spcBef>
                <a:spcPct val="0"/>
              </a:spcBef>
              <a:spcAft>
                <a:spcPct val="0"/>
              </a:spcAft>
              <a:buFontTx/>
              <a:buChar char="•"/>
              <a:tabLst>
                <a:tab pos="-90488" algn="l"/>
                <a:tab pos="292100" algn="l"/>
                <a:tab pos="658813" algn="l"/>
              </a:tabLst>
            </a:pPr>
            <a:r>
              <a:rPr lang="ar-SA" sz="3600" dirty="0" smtClean="0">
                <a:latin typeface="Simplified Arabic" pitchFamily="18" charset="-78"/>
                <a:ea typeface="Times New Roman" pitchFamily="18" charset="0"/>
                <a:cs typeface="Simplified Arabic" pitchFamily="18" charset="-78"/>
              </a:rPr>
              <a:t>الاتصالات غير الرسمية تتفق مع اهداف الاتصالات الرسمية وهو ما ينبغي التشجيع عليه وتيسير السبل امامه .</a:t>
            </a:r>
            <a:endParaRPr lang="ar-SA" sz="4400" dirty="0" smtClean="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351508"/>
            <a:ext cx="8964488" cy="36625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indent="90488" algn="justLow" eaLnBrk="0" fontAlgn="base" hangingPunct="0">
              <a:spcBef>
                <a:spcPct val="0"/>
              </a:spcBef>
              <a:spcAft>
                <a:spcPct val="0"/>
              </a:spcAft>
              <a:buFontTx/>
              <a:buChar char="•"/>
              <a:tabLst>
                <a:tab pos="-90488" algn="l"/>
                <a:tab pos="292100" algn="l"/>
                <a:tab pos="658813" algn="l"/>
              </a:tabLst>
            </a:pPr>
            <a:endParaRPr lang="en-US" sz="1600" b="1"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buFontTx/>
              <a:buChar char="•"/>
              <a:tabLst>
                <a:tab pos="-90488" algn="l"/>
                <a:tab pos="292100" algn="l"/>
                <a:tab pos="658813" algn="l"/>
              </a:tabLst>
            </a:pPr>
            <a:r>
              <a:rPr lang="ar-SA" sz="3600" b="1" dirty="0">
                <a:solidFill>
                  <a:prstClr val="black"/>
                </a:solidFill>
                <a:latin typeface="Simplified Arabic" pitchFamily="18" charset="-78"/>
                <a:ea typeface="Times New Roman" pitchFamily="18" charset="0"/>
                <a:cs typeface="Simplified Arabic" pitchFamily="18" charset="-78"/>
              </a:rPr>
              <a:t>الاتصالات غير الرسمية لا تتفق في الهدف مع اهداف الاتصالات الرسمية وفي العادة لا يؤديها الكثيرون .</a:t>
            </a:r>
            <a:endParaRPr lang="en-US" sz="1600" b="1"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tabLst>
                <a:tab pos="-90488" algn="l"/>
                <a:tab pos="292100" algn="l"/>
                <a:tab pos="658813" algn="l"/>
              </a:tabLst>
            </a:pPr>
            <a:r>
              <a:rPr lang="ar-SA" sz="3600" b="1" dirty="0">
                <a:solidFill>
                  <a:prstClr val="black"/>
                </a:solidFill>
                <a:latin typeface="Simplified Arabic" pitchFamily="18" charset="-78"/>
                <a:ea typeface="Times New Roman" pitchFamily="18" charset="0"/>
                <a:cs typeface="Simplified Arabic" pitchFamily="18" charset="-78"/>
              </a:rPr>
              <a:t>ويساعد الاتصال الغير رسمي على معرفة أفكار وبيانات قد لا يتعين ذكرها بصورة رسمية ويقوم هذا الاتصال على أساس العلاقات الشخصية والاجتماعية </a:t>
            </a:r>
            <a:r>
              <a:rPr lang="ar-SA" sz="3600" b="1" dirty="0" smtClean="0">
                <a:solidFill>
                  <a:prstClr val="black"/>
                </a:solidFill>
                <a:latin typeface="Simplified Arabic" pitchFamily="18" charset="-78"/>
                <a:ea typeface="Times New Roman" pitchFamily="18" charset="0"/>
                <a:cs typeface="Simplified Arabic" pitchFamily="18" charset="-78"/>
              </a:rPr>
              <a:t>للأعضاء </a:t>
            </a:r>
            <a:r>
              <a:rPr lang="ar-SA" sz="3600" b="1" dirty="0">
                <a:solidFill>
                  <a:prstClr val="black"/>
                </a:solidFill>
                <a:latin typeface="Simplified Arabic" pitchFamily="18" charset="-78"/>
                <a:ea typeface="Times New Roman" pitchFamily="18" charset="0"/>
                <a:cs typeface="Simplified Arabic" pitchFamily="18" charset="-78"/>
              </a:rPr>
              <a:t>اكثر من كونه على أساس </a:t>
            </a:r>
            <a:r>
              <a:rPr lang="ar-SA" sz="3600" b="1" dirty="0" smtClean="0">
                <a:solidFill>
                  <a:prstClr val="black"/>
                </a:solidFill>
                <a:latin typeface="Simplified Arabic" pitchFamily="18" charset="-78"/>
                <a:ea typeface="Times New Roman" pitchFamily="18" charset="0"/>
                <a:cs typeface="Simplified Arabic" pitchFamily="18" charset="-78"/>
              </a:rPr>
              <a:t>السلطة </a:t>
            </a:r>
            <a:r>
              <a:rPr lang="ar-SA" sz="3600" b="1" dirty="0">
                <a:solidFill>
                  <a:prstClr val="black"/>
                </a:solidFill>
                <a:latin typeface="Simplified Arabic" pitchFamily="18" charset="-78"/>
                <a:ea typeface="Times New Roman" pitchFamily="18" charset="0"/>
                <a:cs typeface="Simplified Arabic" pitchFamily="18" charset="-78"/>
              </a:rPr>
              <a:t>واهداف المنظمة نفسها .</a:t>
            </a:r>
            <a:endParaRPr lang="ar-SA" sz="4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761204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42809" y="595709"/>
            <a:ext cx="8676456" cy="600164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 pos="292100" algn="l"/>
                <a:tab pos="658813"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أساليب الاتصال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Char char="•"/>
              <a:tabLst>
                <a:tab pos="-90488" algn="l"/>
                <a:tab pos="292100" algn="l"/>
                <a:tab pos="658813"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اسلوب الاتصال الكتابي : </a:t>
            </a:r>
            <a:r>
              <a:rPr kumimoji="0" lang="ar-SA" sz="32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ويتم هذا الاتصال عن طريق المادة المكتوبة التي تصدر من القائد الى الاتباع .عندما يتم كتابة الرسالة المرغوب بنقلها فانها تصبح رسالة مكتوبة ومع ازدياد حجم المنظمات اليوم ومع التقدم التكنولوجي ازداد دور الاتصالات الكتابية فلا يستطيع رئيس او مدير احد المنظمات الكبرى الاتصال مع من هم في المستويات الدنيا من خلال الرسائل الشفوية لان هذا يستغرق وقتاً وجهد كبيرين وما يميز الاتصالات المكتوبة انها يمكن حفظها والرجوع اليها وقت الحاجة  كما ان المستقبل يستطيع ان يتمعن في الرسالة حتى يفهمها بشكل دقيق ويؤخذ على الاتصالات الكتابية انها تؤدي الى تراكم كم كبيرمن الاوراق وهذا بحاجة الى جهاز متخصص .</a:t>
            </a: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005110"/>
            <a:ext cx="8856984" cy="523220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indent="90488" algn="justLow" eaLnBrk="0" fontAlgn="base" hangingPunct="0">
              <a:spcBef>
                <a:spcPct val="0"/>
              </a:spcBef>
              <a:spcAft>
                <a:spcPct val="0"/>
              </a:spcAft>
              <a:buFontTx/>
              <a:buChar char="•"/>
              <a:tabLst>
                <a:tab pos="-90488" algn="l"/>
                <a:tab pos="292100" algn="l"/>
                <a:tab pos="658813" algn="l"/>
              </a:tabLst>
            </a:pPr>
            <a:endParaRPr lang="en-US" sz="1400"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buFontTx/>
              <a:buChar char="•"/>
              <a:tabLst>
                <a:tab pos="-90488" algn="l"/>
                <a:tab pos="292100" algn="l"/>
                <a:tab pos="658813" algn="l"/>
              </a:tabLst>
            </a:pPr>
            <a:r>
              <a:rPr lang="ar-SA" sz="3200" b="1" dirty="0">
                <a:solidFill>
                  <a:prstClr val="black"/>
                </a:solidFill>
                <a:latin typeface="Simplified Arabic" pitchFamily="18" charset="-78"/>
                <a:ea typeface="Times New Roman" pitchFamily="18" charset="0"/>
                <a:cs typeface="Simplified Arabic" pitchFamily="18" charset="-78"/>
              </a:rPr>
              <a:t>اسلوب الاتصال الشفوي :</a:t>
            </a:r>
            <a:r>
              <a:rPr lang="ar-SA" sz="3200" dirty="0">
                <a:solidFill>
                  <a:prstClr val="black"/>
                </a:solidFill>
                <a:latin typeface="Simplified Arabic" pitchFamily="18" charset="-78"/>
                <a:ea typeface="Times New Roman" pitchFamily="18" charset="0"/>
                <a:cs typeface="Simplified Arabic" pitchFamily="18" charset="-78"/>
              </a:rPr>
              <a:t>ويتم الاتصال بين القائد والمجموعة او الفرد والتابع بصورة شفهية وعن طريق الكلمة المنطوقة في موقع العمل او من خلال الاجتماعات الرسمية او غيرها وميزة هذه الاتصالات انها تؤدي الى نقل </a:t>
            </a:r>
            <a:r>
              <a:rPr lang="ar-SA" sz="3200" dirty="0" smtClean="0">
                <a:solidFill>
                  <a:prstClr val="black"/>
                </a:solidFill>
                <a:latin typeface="Simplified Arabic" pitchFamily="18" charset="-78"/>
                <a:ea typeface="Times New Roman" pitchFamily="18" charset="0"/>
                <a:cs typeface="Simplified Arabic" pitchFamily="18" charset="-78"/>
              </a:rPr>
              <a:t>المعلومة </a:t>
            </a:r>
            <a:r>
              <a:rPr lang="ar-SA" sz="3200" dirty="0">
                <a:solidFill>
                  <a:prstClr val="black"/>
                </a:solidFill>
                <a:latin typeface="Simplified Arabic" pitchFamily="18" charset="-78"/>
                <a:ea typeface="Times New Roman" pitchFamily="18" charset="0"/>
                <a:cs typeface="Simplified Arabic" pitchFamily="18" charset="-78"/>
              </a:rPr>
              <a:t>دون تشويش الى الاطراف المعنية كما انها تمكن المرسل من التعرف على رد الفعل المستقبل ويستطيع ان </a:t>
            </a:r>
            <a:r>
              <a:rPr lang="ar-SA" sz="3200" dirty="0" smtClean="0">
                <a:solidFill>
                  <a:prstClr val="black"/>
                </a:solidFill>
                <a:latin typeface="Simplified Arabic" pitchFamily="18" charset="-78"/>
                <a:ea typeface="Times New Roman" pitchFamily="18" charset="0"/>
                <a:cs typeface="Simplified Arabic" pitchFamily="18" charset="-78"/>
              </a:rPr>
              <a:t>يتأكد </a:t>
            </a:r>
            <a:r>
              <a:rPr lang="ar-SA" sz="3200" dirty="0">
                <a:solidFill>
                  <a:prstClr val="black"/>
                </a:solidFill>
                <a:latin typeface="Simplified Arabic" pitchFamily="18" charset="-78"/>
                <a:ea typeface="Times New Roman" pitchFamily="18" charset="0"/>
                <a:cs typeface="Simplified Arabic" pitchFamily="18" charset="-78"/>
              </a:rPr>
              <a:t>المرسل من وصول الرسالة للمستقبل بالشكل الذي اراده ويؤخذ على الاتصالات الشفوية انها لا تناسب المرسل الذي يرغب بمخاطبة عدد كبير من الاشخاص تفصل بينهم مستويات ادارية مختلفة ومسافات شاسعة ورغم ذلك تبقى الاتصالات الشفوية اكثر الانواع الاتصالات شيوعاً واستخداماً في المؤسسات</a:t>
            </a:r>
            <a:r>
              <a:rPr lang="ar-SA" sz="3200" dirty="0" smtClean="0">
                <a:solidFill>
                  <a:prstClr val="black"/>
                </a:solidFill>
                <a:latin typeface="Simplified Arabic" pitchFamily="18" charset="-78"/>
                <a:ea typeface="Times New Roman" pitchFamily="18" charset="0"/>
                <a:cs typeface="Simplified Arabic" pitchFamily="18" charset="-78"/>
              </a:rPr>
              <a:t>.</a:t>
            </a:r>
            <a:endParaRPr lang="ar-SA" sz="4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9193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6024" y="1600339"/>
            <a:ext cx="8748464" cy="470898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Lst>
            </a:pPr>
            <a:r>
              <a:rPr kumimoji="0" lang="ar-SA"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مفهوم الاتصال:</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أن الاتصال يمارسه الإنسان في حياته اليومية بصفته سلوكاً إنسانياً عادياً يحدث بين فرد وآخر بين الزوج والزوجة والأب والمدير والموظف، وهذا الاتصال يكون حول موضوعات إنسانية وفنية ووسائله متعددة، هناك الاتصال الشخصي اللفظي، وهناك الرسائل وهناك الاتصال غير اللفظي أو ما يعرف بلغة الجسم أو الإشارات فكلما كان مضمون الاتصال متعلقاً بالهدف الذي تم من أجله زادت فاعليته في تحقيق الهدف منه ولذا يجب أن يتسم الاتصال بالوضوح والتحديد والدقة</a:t>
            </a:r>
            <a:endParaRPr kumimoji="0" lang="ar-SA"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016" y="1340768"/>
            <a:ext cx="8892480" cy="344709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indent="90488" algn="justLow" eaLnBrk="0" fontAlgn="base" hangingPunct="0">
              <a:spcBef>
                <a:spcPct val="0"/>
              </a:spcBef>
              <a:spcAft>
                <a:spcPct val="0"/>
              </a:spcAft>
              <a:buFontTx/>
              <a:buChar char="•"/>
              <a:tabLst>
                <a:tab pos="-90488" algn="l"/>
                <a:tab pos="292100" algn="l"/>
                <a:tab pos="658813" algn="l"/>
              </a:tabLst>
            </a:pPr>
            <a:endParaRPr lang="en-US"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buFontTx/>
              <a:buChar char="•"/>
              <a:tabLst>
                <a:tab pos="-90488" algn="l"/>
                <a:tab pos="292100" algn="l"/>
                <a:tab pos="658813" algn="l"/>
              </a:tabLst>
            </a:pPr>
            <a:r>
              <a:rPr lang="ar-SA" sz="4000" b="1" dirty="0">
                <a:solidFill>
                  <a:prstClr val="black"/>
                </a:solidFill>
                <a:latin typeface="Simplified Arabic" pitchFamily="18" charset="-78"/>
                <a:ea typeface="Times New Roman" pitchFamily="18" charset="0"/>
                <a:cs typeface="Simplified Arabic" pitchFamily="18" charset="-78"/>
              </a:rPr>
              <a:t>أسلوب الاتصال التصويري او الالكتروني: </a:t>
            </a:r>
            <a:r>
              <a:rPr lang="ar-SA" sz="4000" dirty="0">
                <a:solidFill>
                  <a:prstClr val="black"/>
                </a:solidFill>
                <a:latin typeface="Simplified Arabic" pitchFamily="18" charset="-78"/>
                <a:ea typeface="Times New Roman" pitchFamily="18" charset="0"/>
                <a:cs typeface="Simplified Arabic" pitchFamily="18" charset="-78"/>
              </a:rPr>
              <a:t>هذا النوع من الاتصال يتم عن طريق الصور او الرسوم لإيصال مضمون الاتصال ويمكن ان يكون عن طريق السينما او التلفزيون او المجلات او الإعلانات او الفاكس او الانترنت .</a:t>
            </a:r>
            <a:endParaRPr lang="ar-SA" sz="4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79977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67544" y="797519"/>
          <a:ext cx="8280920" cy="5943849"/>
        </p:xfrm>
        <a:graphic>
          <a:graphicData uri="http://schemas.openxmlformats.org/drawingml/2006/table">
            <a:tbl>
              <a:tblPr rtl="1"/>
              <a:tblGrid>
                <a:gridCol w="2661724">
                  <a:extLst>
                    <a:ext uri="{9D8B030D-6E8A-4147-A177-3AD203B41FA5}">
                      <a16:colId xmlns:a16="http://schemas.microsoft.com/office/drawing/2014/main" val="20000"/>
                    </a:ext>
                  </a:extLst>
                </a:gridCol>
                <a:gridCol w="2866283">
                  <a:extLst>
                    <a:ext uri="{9D8B030D-6E8A-4147-A177-3AD203B41FA5}">
                      <a16:colId xmlns:a16="http://schemas.microsoft.com/office/drawing/2014/main" val="20001"/>
                    </a:ext>
                  </a:extLst>
                </a:gridCol>
                <a:gridCol w="2752913">
                  <a:extLst>
                    <a:ext uri="{9D8B030D-6E8A-4147-A177-3AD203B41FA5}">
                      <a16:colId xmlns:a16="http://schemas.microsoft.com/office/drawing/2014/main" val="20002"/>
                    </a:ext>
                  </a:extLst>
                </a:gridCol>
              </a:tblGrid>
              <a:tr h="557841">
                <a:tc>
                  <a:txBody>
                    <a:bodyPr/>
                    <a:lstStyle/>
                    <a:p>
                      <a:pPr algn="ctr" rtl="1">
                        <a:spcAft>
                          <a:spcPts val="0"/>
                        </a:spcAft>
                      </a:pPr>
                      <a:r>
                        <a:rPr lang="ar-SA" sz="2000" b="1" dirty="0">
                          <a:latin typeface="Times New Roman"/>
                          <a:ea typeface="Times New Roman"/>
                          <a:cs typeface="Simplified Arabic"/>
                        </a:rPr>
                        <a:t>الاتصال الكتابي</a:t>
                      </a:r>
                      <a:endParaRPr lang="en-US" sz="1200" dirty="0">
                        <a:latin typeface="Times New Roman"/>
                        <a:ea typeface="Times New Roman"/>
                        <a:cs typeface="Traditional Arabic"/>
                      </a:endParaRPr>
                    </a:p>
                  </a:txBody>
                  <a:tcPr marL="65314" marR="653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Times New Roman"/>
                          <a:cs typeface="Simplified Arabic"/>
                        </a:rPr>
                        <a:t>الاتصال اللفظي</a:t>
                      </a:r>
                      <a:endParaRPr lang="en-US" sz="1200" dirty="0">
                        <a:latin typeface="Times New Roman"/>
                        <a:ea typeface="Times New Roman"/>
                        <a:cs typeface="Traditional Arabic"/>
                      </a:endParaRPr>
                    </a:p>
                  </a:txBody>
                  <a:tcPr marL="65314" marR="653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2000" b="1" dirty="0">
                          <a:latin typeface="Times New Roman"/>
                          <a:ea typeface="Times New Roman"/>
                          <a:cs typeface="Simplified Arabic"/>
                        </a:rPr>
                        <a:t>الاتصال البدني</a:t>
                      </a:r>
                      <a:endParaRPr lang="en-US" sz="1200" dirty="0">
                        <a:latin typeface="Times New Roman"/>
                        <a:ea typeface="Times New Roman"/>
                        <a:cs typeface="Traditional Arabic"/>
                      </a:endParaRPr>
                    </a:p>
                  </a:txBody>
                  <a:tcPr marL="65314" marR="653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43966">
                <a:tc>
                  <a:txBody>
                    <a:bodyPr/>
                    <a:lstStyle/>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يسهل الرجوع إليه لتحديد المسؤوليات.</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يوثق المعلومات للاستفادة منها في المستقبل.</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يضمن نقل بعض المعلومات والأجوبة لعدد كبير من العاملين.</a:t>
                      </a:r>
                      <a:endParaRPr lang="en-US" sz="2000" b="1" dirty="0">
                        <a:latin typeface="Times New Roman"/>
                        <a:ea typeface="Times New Roman"/>
                        <a:cs typeface="Traditional Arabic"/>
                      </a:endParaRPr>
                    </a:p>
                  </a:txBody>
                  <a:tcPr marL="65314" marR="65314"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يقوي روح التعاون والصداقة.</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يزيل التوتر والضغوط نتيجة إخراج ما في الصدور.</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يشجع على تبادل الأسئلة ولذلك فهو فعال في تقريب المفاهيم.</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يسرع عملية تبادل الأفكار والمعلومات والآراء فهو يوفر الوقت والجهد.</a:t>
                      </a:r>
                      <a:endParaRPr lang="en-US" sz="2000" b="1" dirty="0">
                        <a:latin typeface="Times New Roman"/>
                        <a:ea typeface="Times New Roman"/>
                        <a:cs typeface="Traditional Arabic"/>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Font typeface="Wingdings"/>
                        <a:buChar char=""/>
                        <a:tabLst>
                          <a:tab pos="116205" algn="l"/>
                        </a:tabLst>
                      </a:pPr>
                      <a:r>
                        <a:rPr lang="ar-SA" sz="2000" b="1" dirty="0">
                          <a:latin typeface="Times New Roman"/>
                          <a:ea typeface="Times New Roman"/>
                          <a:cs typeface="Simplified Arabic"/>
                        </a:rPr>
                        <a:t>يوضح ردود الفعل العكسية.</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16205" algn="l"/>
                        </a:tabLst>
                      </a:pPr>
                      <a:r>
                        <a:rPr lang="ar-SA" sz="2000" b="1" dirty="0">
                          <a:latin typeface="Times New Roman"/>
                          <a:ea typeface="Times New Roman"/>
                          <a:cs typeface="Simplified Arabic"/>
                        </a:rPr>
                        <a:t>مؤثر في الروح المعنوية للموظفين حيث إن الأفعال تتحدث بصوت أعلى من الكلمات.</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16205" algn="l"/>
                        </a:tabLst>
                      </a:pPr>
                      <a:r>
                        <a:rPr lang="ar-SA" sz="2000" b="1" dirty="0">
                          <a:latin typeface="Times New Roman"/>
                          <a:ea typeface="Times New Roman"/>
                          <a:cs typeface="Simplified Arabic"/>
                        </a:rPr>
                        <a:t>له أثره البالغ لدى الموظفين ذوي الكفاءات والثقافة العالية.</a:t>
                      </a:r>
                      <a:endParaRPr lang="en-US" sz="2000" b="1" dirty="0">
                        <a:latin typeface="Times New Roman"/>
                        <a:ea typeface="Times New Roman"/>
                        <a:cs typeface="Traditional Arabic"/>
                      </a:endParaRPr>
                    </a:p>
                  </a:txBody>
                  <a:tcPr marL="65314" marR="65314"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42808">
                <a:tc>
                  <a:txBody>
                    <a:bodyPr/>
                    <a:lstStyle/>
                    <a:p>
                      <a:pPr algn="r" rtl="1">
                        <a:spcAft>
                          <a:spcPts val="0"/>
                        </a:spcAft>
                        <a:tabLst>
                          <a:tab pos="160020" algn="l"/>
                        </a:tabLst>
                      </a:pPr>
                      <a:r>
                        <a:rPr lang="ar-SA" sz="2000" b="1" dirty="0">
                          <a:latin typeface="Times New Roman"/>
                          <a:ea typeface="Times New Roman"/>
                          <a:cs typeface="Simplified Arabic"/>
                        </a:rPr>
                        <a:t>مثل</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التقارير- المذكرات.</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المنشورات- الشكاوى.</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اللوحات البيانية.</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وسائل الإيضاح البصرية.</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جريدة العمال والجرائد الحائطية.</a:t>
                      </a:r>
                      <a:endParaRPr lang="en-US" sz="2000" b="1" dirty="0">
                        <a:latin typeface="Times New Roman"/>
                        <a:ea typeface="Times New Roman"/>
                        <a:cs typeface="Traditional Arabic"/>
                      </a:endParaRPr>
                    </a:p>
                  </a:txBody>
                  <a:tcPr marL="65314" marR="65314"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spcAft>
                          <a:spcPts val="0"/>
                        </a:spcAft>
                        <a:tabLst>
                          <a:tab pos="160020" algn="l"/>
                        </a:tabLst>
                      </a:pPr>
                      <a:r>
                        <a:rPr lang="ar-SA" sz="2000" b="1" dirty="0">
                          <a:latin typeface="Times New Roman"/>
                          <a:ea typeface="Times New Roman"/>
                          <a:cs typeface="Simplified Arabic"/>
                        </a:rPr>
                        <a:t>  مثل</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المقابلات الشخصية.</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المكالمات التليفونية.</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اللجان والاجتماعات والمؤتمرات.</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60020" algn="l"/>
                        </a:tabLst>
                      </a:pPr>
                      <a:r>
                        <a:rPr lang="ar-SA" sz="2000" b="1" dirty="0">
                          <a:latin typeface="Times New Roman"/>
                          <a:ea typeface="Times New Roman"/>
                          <a:cs typeface="Simplified Arabic"/>
                        </a:rPr>
                        <a:t>المحاضرات.</a:t>
                      </a:r>
                      <a:endParaRPr lang="en-US" sz="2000" b="1" dirty="0">
                        <a:latin typeface="Times New Roman"/>
                        <a:ea typeface="Times New Roman"/>
                        <a:cs typeface="Traditional Arabic"/>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spcAft>
                          <a:spcPts val="0"/>
                        </a:spcAft>
                        <a:tabLst>
                          <a:tab pos="116205" algn="l"/>
                        </a:tabLst>
                      </a:pPr>
                      <a:r>
                        <a:rPr lang="ar-SA" sz="2000" b="1" dirty="0">
                          <a:latin typeface="Times New Roman"/>
                          <a:ea typeface="Times New Roman"/>
                          <a:cs typeface="Simplified Arabic"/>
                        </a:rPr>
                        <a:t>  مثل</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16205" algn="l"/>
                        </a:tabLst>
                      </a:pPr>
                      <a:r>
                        <a:rPr lang="ar-SA" sz="2000" b="1" dirty="0">
                          <a:latin typeface="Times New Roman"/>
                          <a:ea typeface="Times New Roman"/>
                          <a:cs typeface="Simplified Arabic"/>
                        </a:rPr>
                        <a:t>الإيماءات.</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16205" algn="l"/>
                        </a:tabLst>
                      </a:pPr>
                      <a:r>
                        <a:rPr lang="ar-SA" sz="2000" b="1" dirty="0">
                          <a:latin typeface="Times New Roman"/>
                          <a:ea typeface="Times New Roman"/>
                          <a:cs typeface="Simplified Arabic"/>
                        </a:rPr>
                        <a:t>حركات الوجه.</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16205" algn="l"/>
                        </a:tabLst>
                      </a:pPr>
                      <a:r>
                        <a:rPr lang="ar-SA" sz="2000" b="1" dirty="0">
                          <a:latin typeface="Times New Roman"/>
                          <a:ea typeface="Times New Roman"/>
                          <a:cs typeface="Simplified Arabic"/>
                        </a:rPr>
                        <a:t>السكوت- الغضب والانفعال.</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16205" algn="l"/>
                        </a:tabLst>
                      </a:pPr>
                      <a:r>
                        <a:rPr lang="ar-SA" sz="2000" b="1" dirty="0">
                          <a:latin typeface="Times New Roman"/>
                          <a:ea typeface="Times New Roman"/>
                          <a:cs typeface="Simplified Arabic"/>
                        </a:rPr>
                        <a:t>السلام باليد.</a:t>
                      </a:r>
                      <a:endParaRPr lang="en-US" sz="2000" b="1" dirty="0">
                        <a:latin typeface="Times New Roman"/>
                        <a:ea typeface="Times New Roman"/>
                        <a:cs typeface="Traditional Arabic"/>
                      </a:endParaRPr>
                    </a:p>
                    <a:p>
                      <a:pPr marL="342900" lvl="0" indent="-342900" algn="r" rtl="1">
                        <a:spcAft>
                          <a:spcPts val="0"/>
                        </a:spcAft>
                        <a:buFont typeface="Wingdings"/>
                        <a:buChar char=""/>
                        <a:tabLst>
                          <a:tab pos="116205" algn="l"/>
                        </a:tabLst>
                      </a:pPr>
                      <a:r>
                        <a:rPr lang="ar-SA" sz="2000" b="1" dirty="0">
                          <a:latin typeface="Times New Roman"/>
                          <a:ea typeface="Times New Roman"/>
                          <a:cs typeface="Simplified Arabic"/>
                        </a:rPr>
                        <a:t>الابتسامة.</a:t>
                      </a:r>
                      <a:endParaRPr lang="en-US" sz="2000" b="1" dirty="0">
                        <a:latin typeface="Times New Roman"/>
                        <a:ea typeface="Times New Roman"/>
                        <a:cs typeface="Traditional Arabic"/>
                      </a:endParaRPr>
                    </a:p>
                  </a:txBody>
                  <a:tcPr marL="65314" marR="65314"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1746" name="Rectangle 2"/>
          <p:cNvSpPr>
            <a:spLocks noChangeArrowheads="1"/>
          </p:cNvSpPr>
          <p:nvPr/>
        </p:nvSpPr>
        <p:spPr bwMode="auto">
          <a:xfrm>
            <a:off x="251520" y="300229"/>
            <a:ext cx="734481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60338" algn="l"/>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الطرق الرئيسة للاتصال:</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0338"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5" name="Line 1"/>
          <p:cNvSpPr>
            <a:spLocks noChangeShapeType="1"/>
          </p:cNvSpPr>
          <p:nvPr/>
        </p:nvSpPr>
        <p:spPr bwMode="auto">
          <a:xfrm>
            <a:off x="-16435388" y="0"/>
            <a:ext cx="6400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16024" y="553898"/>
            <a:ext cx="8820472" cy="575542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defTabSz="914400" rtl="1" eaLnBrk="1" fontAlgn="base" latinLnBrk="0" hangingPunct="1">
              <a:lnSpc>
                <a:spcPct val="100000"/>
              </a:lnSpc>
              <a:spcBef>
                <a:spcPct val="0"/>
              </a:spcBef>
              <a:spcAft>
                <a:spcPct val="0"/>
              </a:spcAft>
              <a:buClrTx/>
              <a:buSzTx/>
              <a:buFontTx/>
              <a:buNone/>
              <a:tabLst>
                <a:tab pos="-90488"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العقبات التي تحد من </a:t>
            </a:r>
            <a:r>
              <a:rPr kumimoji="0" lang="ar-SA" sz="3200" b="1" i="0" u="none" strike="noStrike" cap="none" normalizeH="0" baseline="0" dirty="0" smtClean="0" bmk="OLE_LINK13">
                <a:ln>
                  <a:noFill/>
                </a:ln>
                <a:solidFill>
                  <a:schemeClr val="tx1"/>
                </a:solidFill>
                <a:effectLst/>
                <a:latin typeface="Simplified Arabic" pitchFamily="18" charset="-78"/>
                <a:ea typeface="Times New Roman" pitchFamily="18" charset="0"/>
                <a:cs typeface="Simplified Arabic" pitchFamily="18" charset="-78"/>
              </a:rPr>
              <a:t>فاعلية</a:t>
            </a: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الاتصال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90488" algn="l"/>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يوجد العديد من العقبات التي تحول دون تحقيق فاعلية الاتصال وتلك العقبات تكون مرتبطة بـ :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90488" algn="l"/>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اولاً : معوقات ناشئة من الافراد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90488" algn="l"/>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خوف الفرد وعدم الرغبة في الاتصال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90488" algn="l"/>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عدم التدريب الجيد للفرد على كيفية الاتصال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90488" algn="l"/>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الاستهانة والتهجم على أراء الآخرين</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90488" algn="l"/>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اهتمام الإفراد بالمسائل الشخصية والموضوعات السطحية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90488" algn="l"/>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التعمد في حجز المعلومات  خوفا من إحداث  تاثير غير سار على الآخرين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90488" algn="l"/>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التحيز للرأي الشخصي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90488" algn="l"/>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إساءة الفهم وعدم التفسير الجيد للرسالة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90488" algn="l"/>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تجاهل المعلومات  التي تتعارض مع معتقدات الفرد</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90488" algn="l"/>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استخدام الإفراد لمصطلحات ومفاهيم او الفاظ عامة يكون لها مدلولات متعددة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90488" algn="l"/>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ثانياً :معوقات ناشئة من طبيعة التنظيم </a:t>
            </a:r>
          </a:p>
          <a:p>
            <a:pPr marL="0" marR="0" lvl="0" indent="90488" defTabSz="914400" rtl="0" eaLnBrk="0" fontAlgn="base" latinLnBrk="0" hangingPunct="0">
              <a:lnSpc>
                <a:spcPct val="100000"/>
              </a:lnSpc>
              <a:spcBef>
                <a:spcPct val="0"/>
              </a:spcBef>
              <a:spcAft>
                <a:spcPct val="0"/>
              </a:spcAft>
              <a:buClrTx/>
              <a:buSzTx/>
              <a:buFontTx/>
              <a:buNone/>
              <a:tabLst>
                <a:tab pos="-90488" algn="l"/>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ثالثاً : معوقات ناشئة عن نفس الإمكانات ووسائل الاتصال</a:t>
            </a:r>
            <a:r>
              <a:rPr kumimoji="0" lang="en-US" sz="1050" b="1" i="0" u="none" strike="noStrike" cap="none" normalizeH="0" baseline="0" dirty="0" smtClean="0">
                <a:ln>
                  <a:noFill/>
                </a:ln>
                <a:solidFill>
                  <a:schemeClr val="tx1"/>
                </a:solidFill>
                <a:effectLst/>
                <a:latin typeface="Arial" pitchFamily="34" charset="0"/>
                <a:cs typeface="Arial" pitchFamily="34"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60040" y="728112"/>
            <a:ext cx="8244408" cy="55092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أهم عوامل نجاح الاتصال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2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لتحقيق النجاح لعملية الاتصال يجب مراعاة العوامل الأساسية التالية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عوامل تتصل بالمرسل</a:t>
            </a:r>
            <a:r>
              <a:rPr kumimoji="0" lang="ar-SA" sz="32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2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من أجل أن يتحقق الاتصال الناجح على المرسل: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200" b="0" i="0" u="none" strike="noStrike" cap="none" normalizeH="0" baseline="0" dirty="0" smtClean="0">
                <a:ln>
                  <a:noFill/>
                </a:ln>
                <a:solidFill>
                  <a:schemeClr val="tx1"/>
                </a:solidFill>
                <a:effectLst/>
                <a:latin typeface="Arial"/>
                <a:ea typeface="Times New Roman" pitchFamily="18" charset="0"/>
                <a:cs typeface="Simplified Arabic" pitchFamily="18" charset="-78"/>
              </a:rPr>
              <a:t>• أن يكون محل ثقة المستقبل حتى يتفاعل معه.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200" b="0" i="0" u="none" strike="noStrike" cap="none" normalizeH="0" baseline="0" dirty="0" smtClean="0">
                <a:ln>
                  <a:noFill/>
                </a:ln>
                <a:solidFill>
                  <a:schemeClr val="tx1"/>
                </a:solidFill>
                <a:effectLst/>
                <a:latin typeface="Arial"/>
                <a:ea typeface="Times New Roman" pitchFamily="18" charset="0"/>
                <a:cs typeface="Simplified Arabic" pitchFamily="18" charset="-78"/>
              </a:rPr>
              <a:t>• أن تكون لديه مهارات اتصال عالية، لفظية، غير لفظية، القدرة على صياغة الرسالة المعبرة عن هدفه بوضوح والمراعية لطبيعة المستقبل.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200" b="0" i="0" u="none" strike="noStrike" cap="none" normalizeH="0" baseline="0" dirty="0" smtClean="0">
                <a:ln>
                  <a:noFill/>
                </a:ln>
                <a:solidFill>
                  <a:schemeClr val="tx1"/>
                </a:solidFill>
                <a:effectLst/>
                <a:latin typeface="Arial"/>
                <a:ea typeface="Times New Roman" pitchFamily="18" charset="0"/>
                <a:cs typeface="Simplified Arabic" pitchFamily="18" charset="-78"/>
              </a:rPr>
              <a:t>• يحسن اختيار الوقت والزمان والوسيلة الملائمة لطبيعة المستقبل، وللرسالة وهدفها.</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16024" y="1762938"/>
            <a:ext cx="8748464" cy="397031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Lst>
            </a:pPr>
            <a:r>
              <a:rPr kumimoji="0" lang="ar-SA"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عوامل متصلة بالمستقبل: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600" b="0" i="0" u="none" strike="noStrike" cap="none" normalizeH="0" baseline="0" dirty="0" smtClean="0">
                <a:ln>
                  <a:noFill/>
                </a:ln>
                <a:solidFill>
                  <a:schemeClr val="tx1"/>
                </a:solidFill>
                <a:effectLst/>
                <a:latin typeface="Arial"/>
                <a:ea typeface="Times New Roman" pitchFamily="18" charset="0"/>
                <a:cs typeface="Simplified Arabic" pitchFamily="18" charset="-78"/>
              </a:rPr>
              <a:t>• مستوى الإدارك الحسي للمستقبل.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600" b="0" i="0" u="none" strike="noStrike" cap="none" normalizeH="0" baseline="0" dirty="0" smtClean="0">
                <a:ln>
                  <a:noFill/>
                </a:ln>
                <a:solidFill>
                  <a:schemeClr val="tx1"/>
                </a:solidFill>
                <a:effectLst/>
                <a:latin typeface="Arial"/>
                <a:ea typeface="Times New Roman" pitchFamily="18" charset="0"/>
                <a:cs typeface="Simplified Arabic" pitchFamily="18" charset="-78"/>
              </a:rPr>
              <a:t>• الإطار الدلالي (تصورات، واتجاهات) المستقبل في الاستجابة للرسالة.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600" b="0" i="0" u="none" strike="noStrike" cap="none" normalizeH="0" baseline="0" dirty="0" smtClean="0">
                <a:ln>
                  <a:noFill/>
                </a:ln>
                <a:solidFill>
                  <a:schemeClr val="tx1"/>
                </a:solidFill>
                <a:effectLst/>
                <a:latin typeface="Arial"/>
                <a:ea typeface="Times New Roman" pitchFamily="18" charset="0"/>
                <a:cs typeface="Simplified Arabic" pitchFamily="18" charset="-78"/>
              </a:rPr>
              <a:t>• دافعية المستقبل للمعرفة.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600" b="0" i="0" u="none" strike="noStrike" cap="none" normalizeH="0" baseline="0" dirty="0" smtClean="0">
                <a:ln>
                  <a:noFill/>
                </a:ln>
                <a:solidFill>
                  <a:schemeClr val="tx1"/>
                </a:solidFill>
                <a:effectLst/>
                <a:latin typeface="Arial"/>
                <a:ea typeface="Times New Roman" pitchFamily="18" charset="0"/>
                <a:cs typeface="Simplified Arabic" pitchFamily="18" charset="-78"/>
              </a:rPr>
              <a:t>• الظروف المحيطة بالمستقبل.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3600" b="0" i="0" u="none" strike="noStrike" cap="none" normalizeH="0" baseline="0" dirty="0" smtClean="0">
                <a:ln>
                  <a:noFill/>
                </a:ln>
                <a:solidFill>
                  <a:schemeClr val="tx1"/>
                </a:solidFill>
                <a:effectLst/>
                <a:latin typeface="Arial"/>
                <a:ea typeface="Times New Roman" pitchFamily="18" charset="0"/>
                <a:cs typeface="Simplified Arabic" pitchFamily="18" charset="-78"/>
              </a:rPr>
              <a:t>• سلوك المستقبل نتيجة لفهمه مضمون الرسالة. </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44016" y="1628800"/>
            <a:ext cx="8820472" cy="501675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عوامل متصلة بالرسالة:</a:t>
            </a:r>
            <a:r>
              <a:rPr kumimoji="0" lang="ar-SA" sz="4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عند إعداد الرسالة يجب مراعاة ما يلي:-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4000" b="0" i="0" u="none" strike="noStrike" cap="none" normalizeH="0" baseline="0" dirty="0" smtClean="0">
                <a:ln>
                  <a:noFill/>
                </a:ln>
                <a:solidFill>
                  <a:schemeClr val="tx1"/>
                </a:solidFill>
                <a:effectLst/>
                <a:latin typeface="Arial"/>
                <a:ea typeface="Times New Roman" pitchFamily="18" charset="0"/>
                <a:cs typeface="Simplified Arabic" pitchFamily="18" charset="-78"/>
              </a:rPr>
              <a:t>• أن يتناسب موضوع الرسالة مع المستقبل من حيث اهتمامه ودرجة استيعابه ومستوى إداركه وتلبية إحتياجاته.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tab pos="-90488" algn="l"/>
              </a:tabLst>
            </a:pPr>
            <a:r>
              <a:rPr kumimoji="0" lang="ar-SA" sz="4000" b="0" i="0" u="none" strike="noStrike" cap="none" normalizeH="0" baseline="0" dirty="0" smtClean="0">
                <a:ln>
                  <a:noFill/>
                </a:ln>
                <a:solidFill>
                  <a:schemeClr val="tx1"/>
                </a:solidFill>
                <a:effectLst/>
                <a:latin typeface="Arial"/>
                <a:ea typeface="Times New Roman" pitchFamily="18" charset="0"/>
                <a:cs typeface="Simplified Arabic" pitchFamily="18" charset="-78"/>
              </a:rPr>
              <a:t>• حسن صياغتها ومضمونها من حيث التشويق والإثارة التي يخاطب إدراك المستقبل ويؤدي إلى تفاعله مع الرسالة. </a:t>
            </a:r>
            <a:endParaRPr kumimoji="0" lang="ar-SA"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320731"/>
            <a:ext cx="8640960" cy="4431983"/>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lvl="0" indent="90488" algn="justLow" eaLnBrk="0" fontAlgn="base" hangingPunct="0">
              <a:spcBef>
                <a:spcPct val="0"/>
              </a:spcBef>
              <a:spcAft>
                <a:spcPct val="0"/>
              </a:spcAft>
              <a:tabLst>
                <a:tab pos="-90488" algn="l"/>
              </a:tabLst>
            </a:pPr>
            <a:endParaRPr lang="en-US"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lang="ar-SA" sz="4400" b="1" dirty="0">
                <a:solidFill>
                  <a:prstClr val="black"/>
                </a:solidFill>
                <a:latin typeface="Simplified Arabic" pitchFamily="18" charset="-78"/>
                <a:ea typeface="Times New Roman" pitchFamily="18" charset="0"/>
                <a:cs typeface="Simplified Arabic" pitchFamily="18" charset="-78"/>
              </a:rPr>
              <a:t>عوامل تتعلق بوسائل الاتصال: </a:t>
            </a:r>
            <a:endParaRPr lang="en-US" dirty="0">
              <a:solidFill>
                <a:prstClr val="black"/>
              </a:solidFill>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lang="ar-SA" sz="4400" dirty="0">
                <a:solidFill>
                  <a:prstClr val="black"/>
                </a:solidFill>
                <a:latin typeface="Simplified Arabic" pitchFamily="18" charset="-78"/>
                <a:ea typeface="Times New Roman" pitchFamily="18" charset="0"/>
                <a:cs typeface="Simplified Arabic" pitchFamily="18" charset="-78"/>
              </a:rPr>
              <a:t>يجب أن يتوافر عند المرسل عدة وسائل </a:t>
            </a:r>
            <a:r>
              <a:rPr lang="ar-SA" sz="4400" dirty="0" smtClean="0">
                <a:solidFill>
                  <a:prstClr val="black"/>
                </a:solidFill>
                <a:latin typeface="Simplified Arabic" pitchFamily="18" charset="-78"/>
                <a:ea typeface="Times New Roman" pitchFamily="18" charset="0"/>
                <a:cs typeface="Simplified Arabic" pitchFamily="18" charset="-78"/>
              </a:rPr>
              <a:t>للاتصال </a:t>
            </a:r>
            <a:r>
              <a:rPr lang="ar-SA" sz="4400" dirty="0">
                <a:solidFill>
                  <a:prstClr val="black"/>
                </a:solidFill>
                <a:latin typeface="Simplified Arabic" pitchFamily="18" charset="-78"/>
                <a:ea typeface="Times New Roman" pitchFamily="18" charset="0"/>
                <a:cs typeface="Simplified Arabic" pitchFamily="18" charset="-78"/>
              </a:rPr>
              <a:t>(الرمز، الشكل، اللغة المنطوقة، اللغة المكتوبة، رسائل غير لفظية ..الخ) والتي تتناسب مع الهدف من الاتصال وصياغة الرسالة حسب طبيعة المستقبل وميوله وخصائصه. </a:t>
            </a:r>
            <a:endParaRPr lang="ar-SA" sz="4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34736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8032" y="692696"/>
            <a:ext cx="8532440" cy="563231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indent="90488" algn="justLow" eaLnBrk="0" fontAlgn="base" hangingPunct="0">
              <a:spcBef>
                <a:spcPct val="0"/>
              </a:spcBef>
              <a:spcAft>
                <a:spcPct val="0"/>
              </a:spcAft>
              <a:tabLst>
                <a:tab pos="-90488" algn="l"/>
              </a:tabLst>
            </a:pPr>
            <a:r>
              <a:rPr lang="ar-SA" sz="3600" dirty="0">
                <a:solidFill>
                  <a:prstClr val="black"/>
                </a:solidFill>
                <a:latin typeface="Simplified Arabic" pitchFamily="18" charset="-78"/>
                <a:ea typeface="Times New Roman" pitchFamily="18" charset="0"/>
                <a:cs typeface="Simplified Arabic" pitchFamily="18" charset="-78"/>
              </a:rPr>
              <a:t>والاتصالات بجانب كونها عملية </a:t>
            </a:r>
            <a:r>
              <a:rPr lang="ar-SA" sz="3600" dirty="0" smtClean="0">
                <a:solidFill>
                  <a:prstClr val="black"/>
                </a:solidFill>
                <a:latin typeface="Simplified Arabic" pitchFamily="18" charset="-78"/>
                <a:ea typeface="Times New Roman" pitchFamily="18" charset="0"/>
                <a:cs typeface="Simplified Arabic" pitchFamily="18" charset="-78"/>
              </a:rPr>
              <a:t>أداريه </a:t>
            </a:r>
            <a:r>
              <a:rPr lang="ar-SA" sz="3600" dirty="0">
                <a:solidFill>
                  <a:prstClr val="black"/>
                </a:solidFill>
                <a:latin typeface="Simplified Arabic" pitchFamily="18" charset="-78"/>
                <a:ea typeface="Times New Roman" pitchFamily="18" charset="0"/>
                <a:cs typeface="Simplified Arabic" pitchFamily="18" charset="-78"/>
              </a:rPr>
              <a:t>هي عملية اجتماعية عن طريقها تتفاعل الجماعة أيضاً، وهي كذلك عملية نفسية تتطلب قدراً مناسباً من فهم النفس البشرية واتجاهات الآخرين، وهي تنمي عند الأشخاص الإحساس بالإسهام في الإدارة والشعور بالأهمية وكلها تفرز شعورهم بالرضا والاستقرار النفسي أن " الاتصال </a:t>
            </a:r>
            <a:endParaRPr lang="ar-IQ" sz="3600" dirty="0" smtClean="0">
              <a:solidFill>
                <a:prstClr val="black"/>
              </a:solidFill>
              <a:latin typeface="Simplified Arabic" pitchFamily="18" charset="-78"/>
              <a:ea typeface="Times New Roman" pitchFamily="18" charset="0"/>
              <a:cs typeface="Simplified Arabic" pitchFamily="18" charset="-78"/>
            </a:endParaRPr>
          </a:p>
          <a:p>
            <a:pPr lvl="0" indent="90488" algn="justLow" eaLnBrk="0" fontAlgn="base" hangingPunct="0">
              <a:spcBef>
                <a:spcPct val="0"/>
              </a:spcBef>
              <a:spcAft>
                <a:spcPct val="0"/>
              </a:spcAft>
              <a:tabLst>
                <a:tab pos="-90488" algn="l"/>
              </a:tabLst>
            </a:pPr>
            <a:r>
              <a:rPr lang="ar-SA" sz="3600" dirty="0" smtClean="0">
                <a:solidFill>
                  <a:prstClr val="black"/>
                </a:solidFill>
                <a:latin typeface="Simplified Arabic" pitchFamily="18" charset="-78"/>
                <a:ea typeface="Times New Roman" pitchFamily="18" charset="0"/>
                <a:cs typeface="Simplified Arabic" pitchFamily="18" charset="-78"/>
              </a:rPr>
              <a:t>( </a:t>
            </a:r>
            <a:r>
              <a:rPr lang="en-US" sz="3600" dirty="0">
                <a:solidFill>
                  <a:prstClr val="black"/>
                </a:solidFill>
                <a:latin typeface="Simplified Arabic" pitchFamily="18" charset="-78"/>
                <a:ea typeface="Times New Roman" pitchFamily="18" charset="0"/>
                <a:cs typeface="Simplified Arabic" pitchFamily="18" charset="-78"/>
              </a:rPr>
              <a:t>Communication </a:t>
            </a:r>
            <a:r>
              <a:rPr lang="ar-SA" sz="3600" dirty="0">
                <a:solidFill>
                  <a:prstClr val="black"/>
                </a:solidFill>
                <a:latin typeface="Simplified Arabic" pitchFamily="18" charset="-78"/>
                <a:ea typeface="Times New Roman" pitchFamily="18" charset="0"/>
                <a:cs typeface="Simplified Arabic" pitchFamily="18" charset="-78"/>
              </a:rPr>
              <a:t> ) هو عملية يتم من خلالها إيصال المعلومات ( </a:t>
            </a:r>
            <a:r>
              <a:rPr lang="en-US" sz="3600" dirty="0">
                <a:solidFill>
                  <a:prstClr val="black"/>
                </a:solidFill>
                <a:latin typeface="Simplified Arabic" pitchFamily="18" charset="-78"/>
                <a:ea typeface="Times New Roman" pitchFamily="18" charset="0"/>
                <a:cs typeface="Simplified Arabic" pitchFamily="18" charset="-78"/>
              </a:rPr>
              <a:t>Information</a:t>
            </a:r>
            <a:r>
              <a:rPr lang="ar-SA" sz="3600" dirty="0">
                <a:solidFill>
                  <a:prstClr val="black"/>
                </a:solidFill>
                <a:latin typeface="Simplified Arabic" pitchFamily="18" charset="-78"/>
                <a:ea typeface="Times New Roman" pitchFamily="18" charset="0"/>
                <a:cs typeface="Simplified Arabic" pitchFamily="18" charset="-78"/>
              </a:rPr>
              <a:t> ) من أي نوع وذلك من أي عضو في الهيكل التنظيمي إلى عضو أخر لغرض أحداث تغيير</a:t>
            </a:r>
            <a:r>
              <a:rPr lang="ar-SA" sz="3600" dirty="0" bmk="OLE_LINK2">
                <a:solidFill>
                  <a:prstClr val="black"/>
                </a:solidFill>
                <a:latin typeface="Simplified Arabic" pitchFamily="18" charset="-78"/>
                <a:ea typeface="Times New Roman" pitchFamily="18" charset="0"/>
                <a:cs typeface="Simplified Arabic" pitchFamily="18" charset="-78"/>
              </a:rPr>
              <a:t>.</a:t>
            </a:r>
            <a:endParaRPr lang="ar-SA" sz="4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21495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16024" y="739725"/>
            <a:ext cx="8748464" cy="563231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tab pos="-90488" algn="l"/>
              </a:tabLst>
            </a:pPr>
            <a:r>
              <a:rPr kumimoji="0" lang="ar-SA" sz="4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الاتصال هو الوسيلة التي تنتقل عبرها المعلومات المتعلقة بالقرارات وهو أساسي لتنفيذ القرارات ، والاتصال في المنظمات الإدارية سواء كان مكتوباً أو شفويًا ، رسمياً أو غير رسمي ، يكون متوجها نحو تحقيق هدف من الأهداف الرئيسة التي تدخل ضمن أولويات عمل المؤسسة وضمان نجاحها . وبصورة عامة يقصد منه ضمان تحقيق الأداء على المستويات كافة وبأعلى معايير الجودة، بحيث ينتج عنه تنفيذ القرارات وتحقيق للأهداف التنظيمية الأخرى..</a:t>
            </a:r>
            <a:endParaRPr kumimoji="0" lang="ar-SA"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384315"/>
            <a:ext cx="8676456" cy="510909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lvl="0" indent="90488" algn="justLow" fontAlgn="base">
              <a:spcBef>
                <a:spcPct val="0"/>
              </a:spcBef>
              <a:spcAft>
                <a:spcPct val="0"/>
              </a:spcAft>
              <a:tabLst>
                <a:tab pos="-90488"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90488" algn="justLow" eaLnBrk="0" fontAlgn="base" hangingPunct="0">
              <a:spcBef>
                <a:spcPct val="0"/>
              </a:spcBef>
              <a:spcAft>
                <a:spcPct val="0"/>
              </a:spcAft>
              <a:tabLst>
                <a:tab pos="-90488" algn="l"/>
              </a:tabLst>
            </a:pPr>
            <a:r>
              <a:rPr kumimoji="0" lang="ar-SA" sz="4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حيث أن " الاتصال ( وسيلة ) وليس ( غاية ) في حد نفسه: فهو يستخدم كزيت التشحيم لكي يجعل تشغيل العملية الإدارية يتم بنعومة وسهولة. والاتصال يساعد على إنجاز التخطيط الإداري بفاعلية ويساعد على التنفيذ الفاعل للتنظيم الإداري وهذا بحد نفسه يساعد على أداء هذه العملية أداء</a:t>
            </a:r>
            <a:r>
              <a:rPr kumimoji="0" lang="ar-IQ" sz="4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حسناً</a:t>
            </a:r>
            <a:endParaRPr lang="ar-IQ"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6024" y="1166843"/>
            <a:ext cx="8604448" cy="483209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IQ" sz="4400" b="1" dirty="0" smtClean="0">
                <a:solidFill>
                  <a:prstClr val="black"/>
                </a:solidFill>
                <a:latin typeface="Simplified Arabic" pitchFamily="18" charset="-78"/>
                <a:ea typeface="Times New Roman" pitchFamily="18" charset="0"/>
                <a:cs typeface="Simplified Arabic" pitchFamily="18" charset="-78"/>
              </a:rPr>
              <a:t> </a:t>
            </a:r>
            <a:r>
              <a:rPr lang="ar-SA" sz="4400" b="1" dirty="0" smtClean="0">
                <a:solidFill>
                  <a:prstClr val="black"/>
                </a:solidFill>
                <a:latin typeface="Simplified Arabic" pitchFamily="18" charset="-78"/>
                <a:ea typeface="Times New Roman" pitchFamily="18" charset="0"/>
                <a:cs typeface="Simplified Arabic" pitchFamily="18" charset="-78"/>
              </a:rPr>
              <a:t>وتأتي </a:t>
            </a:r>
            <a:r>
              <a:rPr lang="ar-SA" sz="4400" b="1" dirty="0">
                <a:solidFill>
                  <a:prstClr val="black"/>
                </a:solidFill>
                <a:latin typeface="Simplified Arabic" pitchFamily="18" charset="-78"/>
                <a:ea typeface="Times New Roman" pitchFamily="18" charset="0"/>
                <a:cs typeface="Simplified Arabic" pitchFamily="18" charset="-78"/>
              </a:rPr>
              <a:t>الأهمية الكبرى للاتصال من أنه يشغل جزءاً غير قليل من وقتنا، فقد قدرت أحدى الدراسات أن الشخص العادي يقضي حوالي 80% من وقته في الاتصال بالآخرين وأن حوالي 45% من هذه النسبة مخصصه للاستماع أو استقبال رسائل الاتصال مع الآخرين</a:t>
            </a:r>
            <a:endParaRPr lang="ar-IQ" sz="2800" b="1" dirty="0"/>
          </a:p>
        </p:txBody>
      </p:sp>
    </p:spTree>
    <p:extLst>
      <p:ext uri="{BB962C8B-B14F-4D97-AF65-F5344CB8AC3E}">
        <p14:creationId xmlns:p14="http://schemas.microsoft.com/office/powerpoint/2010/main" val="1192680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24744"/>
            <a:ext cx="8928992" cy="501675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lvl="0" indent="90488" algn="justLow" eaLnBrk="0" fontAlgn="base" hangingPunct="0">
              <a:spcBef>
                <a:spcPct val="0"/>
              </a:spcBef>
              <a:spcAft>
                <a:spcPct val="0"/>
              </a:spcAft>
              <a:tabLst>
                <a:tab pos="-90488" algn="l"/>
              </a:tabLst>
            </a:pPr>
            <a:r>
              <a:rPr lang="ar-SA" sz="4000" b="1" dirty="0">
                <a:solidFill>
                  <a:prstClr val="black"/>
                </a:solidFill>
                <a:latin typeface="Simplified Arabic" pitchFamily="18" charset="-78"/>
                <a:ea typeface="Times New Roman" pitchFamily="18" charset="0"/>
                <a:cs typeface="Simplified Arabic" pitchFamily="18" charset="-78"/>
              </a:rPr>
              <a:t>وعملية الاتصال عموماً لا يمكن أن تتحقق أو تحدث لنفسها، ولكنها تحدث من حيث أساس عملية التفاعل بين أفراد الجماعة، إذ يستحيل فهم عملية التفاعل ودراستها في أي جماعة من دون الوقوف على عملية الاتصال بين أفرادها فالاتصال عملية اجتماعية تكون بين فردين أو أكثر أو في الفريق لابد وأن تحصل بين جميع أفراد الفريق و يمثل الاتصال بصفة عامة جزءاً كبيراً من حياة الإنسان</a:t>
            </a:r>
            <a:endParaRPr lang="ar-IQ" sz="4000" b="1" dirty="0">
              <a:solidFill>
                <a:prstClr val="black"/>
              </a:solidFill>
            </a:endParaRPr>
          </a:p>
        </p:txBody>
      </p:sp>
    </p:spTree>
    <p:extLst>
      <p:ext uri="{BB962C8B-B14F-4D97-AF65-F5344CB8AC3E}">
        <p14:creationId xmlns:p14="http://schemas.microsoft.com/office/powerpoint/2010/main" val="307841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44016" y="1185138"/>
            <a:ext cx="8748464" cy="440120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90488" defTabSz="914400" rtl="1" eaLnBrk="1" fontAlgn="base" latinLnBrk="0" hangingPunct="1">
              <a:lnSpc>
                <a:spcPct val="100000"/>
              </a:lnSpc>
              <a:spcBef>
                <a:spcPct val="0"/>
              </a:spcBef>
              <a:spcAft>
                <a:spcPct val="0"/>
              </a:spcAft>
              <a:buClrTx/>
              <a:buSzTx/>
              <a:buFontTx/>
              <a:buNone/>
              <a:tabLst>
                <a:tab pos="-90488" algn="l"/>
                <a:tab pos="1793875" algn="l"/>
              </a:tabLst>
            </a:pPr>
            <a:r>
              <a:rPr kumimoji="0" lang="ar-SA"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وتتضح  أهمية الاتصال ووظائفه وأهدافه من خلال النقاط التالية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90488" algn="l"/>
                <a:tab pos="1793875"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1-دوره في نقل المعلومات اللازمة لاتخاذ القرارات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90488" algn="l"/>
                <a:tab pos="1793875"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دوره في تنمية روح التعاون بين العاملين والشعور بالترابط والهد</a:t>
            </a:r>
            <a:r>
              <a:rPr lang="ar-IQ" sz="3200" b="1" dirty="0">
                <a:latin typeface="Simplified Arabic" pitchFamily="18" charset="-78"/>
                <a:ea typeface="Times New Roman" pitchFamily="18" charset="0"/>
                <a:cs typeface="Simplified Arabic" pitchFamily="18" charset="-78"/>
              </a:rPr>
              <a:t>ف</a:t>
            </a: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المشترك</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90488" algn="l"/>
                <a:tab pos="1793875"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دوره في استثارة الدافعية والتحفيز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90488" algn="l"/>
                <a:tab pos="1793875"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4-دوره في الرقابة على تطبيق القرارات</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90488" algn="l"/>
                <a:tab pos="1793875"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5- دوره في رفع كفاءة الإنتاج</a:t>
            </a: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endParaRPr kumimoji="0" lang="ar-SA" sz="4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2255</Words>
  <Application>Microsoft Office PowerPoint</Application>
  <PresentationFormat>عرض على الشاشة (4:3)</PresentationFormat>
  <Paragraphs>139</Paragraphs>
  <Slides>36</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36</vt:i4>
      </vt:variant>
    </vt:vector>
  </HeadingPairs>
  <TitlesOfParts>
    <vt:vector size="47" baseType="lpstr">
      <vt:lpstr>Arial</vt:lpstr>
      <vt:lpstr>Calibri</vt:lpstr>
      <vt:lpstr>Constantia</vt:lpstr>
      <vt:lpstr>Majalla UI</vt:lpstr>
      <vt:lpstr>mohammad bold art 1</vt:lpstr>
      <vt:lpstr>Simplified Arabic</vt:lpstr>
      <vt:lpstr>Times New Roman</vt:lpstr>
      <vt:lpstr>Traditional Arabic</vt:lpstr>
      <vt:lpstr>Wingdings</vt:lpstr>
      <vt:lpstr>Wingdings 2</vt: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halim</dc:creator>
  <cp:lastModifiedBy>Dr. Abdul Haleem</cp:lastModifiedBy>
  <cp:revision>10</cp:revision>
  <dcterms:created xsi:type="dcterms:W3CDTF">2014-12-27T17:55:21Z</dcterms:created>
  <dcterms:modified xsi:type="dcterms:W3CDTF">2018-12-10T19:38:46Z</dcterms:modified>
</cp:coreProperties>
</file>